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7"/>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embeddedFontLst>
    <p:embeddedFont>
      <p:font typeface="Arial Nova" panose="020B0504020202020204" pitchFamily="34" charset="0"/>
      <p:regular r:id="rId18"/>
      <p:bold r:id="rId19"/>
    </p:embeddedFont>
    <p:embeddedFont>
      <p:font typeface="Calibri" panose="020F0502020204030204" pitchFamily="34" charset="0"/>
      <p:regular r:id="rId20"/>
      <p:bold r:id="rId21"/>
      <p:italic r:id="rId22"/>
      <p:boldItalic r:id="rId23"/>
    </p:embeddedFont>
    <p:embeddedFont>
      <p:font typeface="Dosis" pitchFamily="2" charset="0"/>
      <p:regular r:id="rId24"/>
      <p:bold r:id="rId25"/>
    </p:embeddedFont>
    <p:embeddedFont>
      <p:font typeface="Nunito"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02EB2-F348-4E16-80C8-85D7A40289FF}" type="doc">
      <dgm:prSet loTypeId="urn:microsoft.com/office/officeart/2005/8/layout/chevron2" loCatId="process" qsTypeId="urn:microsoft.com/office/officeart/2005/8/quickstyle/simple4" qsCatId="simple" csTypeId="urn:microsoft.com/office/officeart/2005/8/colors/accent5_2" csCatId="accent5" phldr="1"/>
      <dgm:spPr/>
      <dgm:t>
        <a:bodyPr/>
        <a:lstStyle/>
        <a:p>
          <a:endParaRPr lang="id-ID"/>
        </a:p>
      </dgm:t>
    </dgm:pt>
    <dgm:pt modelId="{0DFC541D-89D6-4F9E-9F65-42F4E1B6037D}">
      <dgm:prSet phldrT="[Text]"/>
      <dgm:spPr/>
      <dgm:t>
        <a:bodyPr/>
        <a:lstStyle/>
        <a:p>
          <a:r>
            <a:rPr lang="en-US" dirty="0"/>
            <a:t>Create Workspace</a:t>
          </a:r>
          <a:endParaRPr lang="id-ID" dirty="0"/>
        </a:p>
      </dgm:t>
    </dgm:pt>
    <dgm:pt modelId="{F566C98D-3C9B-4D8A-9757-56599CC1328D}" type="parTrans" cxnId="{487AA745-3D5D-4C6A-A549-B7774244842F}">
      <dgm:prSet/>
      <dgm:spPr/>
      <dgm:t>
        <a:bodyPr/>
        <a:lstStyle/>
        <a:p>
          <a:endParaRPr lang="id-ID"/>
        </a:p>
      </dgm:t>
    </dgm:pt>
    <dgm:pt modelId="{5EF6C4E0-0F1B-40C9-AFF4-9A4D1A0E55DB}" type="sibTrans" cxnId="{487AA745-3D5D-4C6A-A549-B7774244842F}">
      <dgm:prSet/>
      <dgm:spPr/>
      <dgm:t>
        <a:bodyPr/>
        <a:lstStyle/>
        <a:p>
          <a:endParaRPr lang="id-ID"/>
        </a:p>
      </dgm:t>
    </dgm:pt>
    <dgm:pt modelId="{F1F94FA8-D29E-4FED-BB16-3CC5D316D773}">
      <dgm:prSet phldrT="[Text]"/>
      <dgm:spPr/>
      <dgm:t>
        <a:bodyPr/>
        <a:lstStyle/>
        <a:p>
          <a:r>
            <a:rPr lang="en-US" dirty="0" err="1"/>
            <a:t>Mambuat</a:t>
          </a:r>
          <a:r>
            <a:rPr lang="en-US" dirty="0"/>
            <a:t> database dan </a:t>
          </a:r>
          <a:r>
            <a:rPr lang="en-US" dirty="0" err="1"/>
            <a:t>tabel</a:t>
          </a:r>
          <a:r>
            <a:rPr lang="en-US" dirty="0"/>
            <a:t> </a:t>
          </a:r>
          <a:r>
            <a:rPr lang="en-US" dirty="0" err="1"/>
            <a:t>dengan</a:t>
          </a:r>
          <a:r>
            <a:rPr lang="en-US" dirty="0"/>
            <a:t> statement “CREATE”</a:t>
          </a:r>
          <a:endParaRPr lang="id-ID" dirty="0"/>
        </a:p>
      </dgm:t>
    </dgm:pt>
    <dgm:pt modelId="{A82A510B-9C84-4257-854D-0AE26DC87FF6}" type="parTrans" cxnId="{A1678D8C-96C2-4518-8D1C-E00FEAED77AE}">
      <dgm:prSet/>
      <dgm:spPr/>
      <dgm:t>
        <a:bodyPr/>
        <a:lstStyle/>
        <a:p>
          <a:endParaRPr lang="id-ID"/>
        </a:p>
      </dgm:t>
    </dgm:pt>
    <dgm:pt modelId="{680E9F83-E297-437C-8D8E-3341712D478A}" type="sibTrans" cxnId="{A1678D8C-96C2-4518-8D1C-E00FEAED77AE}">
      <dgm:prSet/>
      <dgm:spPr/>
      <dgm:t>
        <a:bodyPr/>
        <a:lstStyle/>
        <a:p>
          <a:endParaRPr lang="id-ID"/>
        </a:p>
      </dgm:t>
    </dgm:pt>
    <dgm:pt modelId="{55F454E6-F0CB-48E5-A7C7-10D9D2DA1F3E}">
      <dgm:prSet phldrT="[Text]"/>
      <dgm:spPr/>
      <dgm:t>
        <a:bodyPr/>
        <a:lstStyle/>
        <a:p>
          <a:r>
            <a:rPr lang="en-US" dirty="0" err="1"/>
            <a:t>Menentukan</a:t>
          </a:r>
          <a:r>
            <a:rPr lang="en-US" dirty="0"/>
            <a:t> </a:t>
          </a:r>
          <a:r>
            <a:rPr lang="en-US" dirty="0" err="1"/>
            <a:t>tipe</a:t>
          </a:r>
          <a:r>
            <a:rPr lang="en-US" dirty="0"/>
            <a:t> data yang </a:t>
          </a:r>
          <a:r>
            <a:rPr lang="en-US" dirty="0" err="1"/>
            <a:t>sesuai</a:t>
          </a:r>
          <a:r>
            <a:rPr lang="en-US" dirty="0"/>
            <a:t> </a:t>
          </a:r>
          <a:r>
            <a:rPr lang="en-US" dirty="0" err="1"/>
            <a:t>untuk</a:t>
          </a:r>
          <a:r>
            <a:rPr lang="en-US" dirty="0"/>
            <a:t> </a:t>
          </a:r>
          <a:r>
            <a:rPr lang="en-US" dirty="0" err="1"/>
            <a:t>tiap</a:t>
          </a:r>
          <a:r>
            <a:rPr lang="en-US" dirty="0"/>
            <a:t> </a:t>
          </a:r>
          <a:r>
            <a:rPr lang="en-US" dirty="0" err="1"/>
            <a:t>kolom</a:t>
          </a:r>
          <a:endParaRPr lang="id-ID" dirty="0"/>
        </a:p>
      </dgm:t>
    </dgm:pt>
    <dgm:pt modelId="{73B04EB8-0D2D-4583-8203-ADD21845635E}" type="parTrans" cxnId="{3B50604B-C22A-4098-88CD-14245F44B14C}">
      <dgm:prSet/>
      <dgm:spPr/>
      <dgm:t>
        <a:bodyPr/>
        <a:lstStyle/>
        <a:p>
          <a:endParaRPr lang="id-ID"/>
        </a:p>
      </dgm:t>
    </dgm:pt>
    <dgm:pt modelId="{48E77670-9EAA-4BAA-B473-713080AEFF0D}" type="sibTrans" cxnId="{3B50604B-C22A-4098-88CD-14245F44B14C}">
      <dgm:prSet/>
      <dgm:spPr/>
      <dgm:t>
        <a:bodyPr/>
        <a:lstStyle/>
        <a:p>
          <a:endParaRPr lang="id-ID"/>
        </a:p>
      </dgm:t>
    </dgm:pt>
    <dgm:pt modelId="{774848FC-0111-403B-AC85-08806BE47767}">
      <dgm:prSet phldrT="[Text]"/>
      <dgm:spPr/>
      <dgm:t>
        <a:bodyPr/>
        <a:lstStyle/>
        <a:p>
          <a:r>
            <a:rPr lang="en-US" dirty="0"/>
            <a:t>Import Data</a:t>
          </a:r>
          <a:endParaRPr lang="id-ID" dirty="0"/>
        </a:p>
      </dgm:t>
    </dgm:pt>
    <dgm:pt modelId="{E88E0351-8F71-4915-A1C4-3E35F10DD93A}" type="parTrans" cxnId="{2C02C2FF-046D-4683-8084-FA277CAA156D}">
      <dgm:prSet/>
      <dgm:spPr/>
      <dgm:t>
        <a:bodyPr/>
        <a:lstStyle/>
        <a:p>
          <a:endParaRPr lang="id-ID"/>
        </a:p>
      </dgm:t>
    </dgm:pt>
    <dgm:pt modelId="{5D598E25-24EF-48B3-A046-FCB636EFD068}" type="sibTrans" cxnId="{2C02C2FF-046D-4683-8084-FA277CAA156D}">
      <dgm:prSet/>
      <dgm:spPr/>
      <dgm:t>
        <a:bodyPr/>
        <a:lstStyle/>
        <a:p>
          <a:endParaRPr lang="id-ID"/>
        </a:p>
      </dgm:t>
    </dgm:pt>
    <dgm:pt modelId="{398ED97C-3A6A-4B81-A5E7-E906D80AD5A3}">
      <dgm:prSet phldrT="[Text]"/>
      <dgm:spPr/>
      <dgm:t>
        <a:bodyPr/>
        <a:lstStyle/>
        <a:p>
          <a:r>
            <a:rPr lang="en-US" dirty="0" err="1"/>
            <a:t>Menggunakan</a:t>
          </a:r>
          <a:r>
            <a:rPr lang="en-US" dirty="0"/>
            <a:t> “COPY” statement </a:t>
          </a:r>
          <a:r>
            <a:rPr lang="en-US" dirty="0" err="1"/>
            <a:t>untuk</a:t>
          </a:r>
          <a:r>
            <a:rPr lang="en-US" dirty="0"/>
            <a:t> import data csv ke </a:t>
          </a:r>
          <a:r>
            <a:rPr lang="en-US" dirty="0" err="1"/>
            <a:t>dalam</a:t>
          </a:r>
          <a:r>
            <a:rPr lang="en-US" dirty="0"/>
            <a:t> database</a:t>
          </a:r>
          <a:endParaRPr lang="id-ID" dirty="0"/>
        </a:p>
      </dgm:t>
    </dgm:pt>
    <dgm:pt modelId="{4AF67F2C-4F5C-4ACF-9A4C-D487390846AA}" type="parTrans" cxnId="{C010A98C-88B3-4619-8991-9A143F7E1D4D}">
      <dgm:prSet/>
      <dgm:spPr/>
      <dgm:t>
        <a:bodyPr/>
        <a:lstStyle/>
        <a:p>
          <a:endParaRPr lang="id-ID"/>
        </a:p>
      </dgm:t>
    </dgm:pt>
    <dgm:pt modelId="{094DA306-BA85-4A77-80EA-242A92068B50}" type="sibTrans" cxnId="{C010A98C-88B3-4619-8991-9A143F7E1D4D}">
      <dgm:prSet/>
      <dgm:spPr/>
      <dgm:t>
        <a:bodyPr/>
        <a:lstStyle/>
        <a:p>
          <a:endParaRPr lang="id-ID"/>
        </a:p>
      </dgm:t>
    </dgm:pt>
    <dgm:pt modelId="{82126544-F8A9-4C28-9CFB-2525DCC4F5F6}">
      <dgm:prSet phldrT="[Text]"/>
      <dgm:spPr/>
      <dgm:t>
        <a:bodyPr/>
        <a:lstStyle/>
        <a:p>
          <a:r>
            <a:rPr lang="en-US" dirty="0"/>
            <a:t>Build ERD</a:t>
          </a:r>
          <a:endParaRPr lang="id-ID" dirty="0"/>
        </a:p>
      </dgm:t>
    </dgm:pt>
    <dgm:pt modelId="{64D8DE80-811A-4D54-8EA4-01E140920DBB}" type="parTrans" cxnId="{831ABDC7-5C10-4D60-91C5-43F05458012B}">
      <dgm:prSet/>
      <dgm:spPr/>
      <dgm:t>
        <a:bodyPr/>
        <a:lstStyle/>
        <a:p>
          <a:endParaRPr lang="id-ID"/>
        </a:p>
      </dgm:t>
    </dgm:pt>
    <dgm:pt modelId="{120BDF63-E3B2-48B3-8DB3-798175FF208B}" type="sibTrans" cxnId="{831ABDC7-5C10-4D60-91C5-43F05458012B}">
      <dgm:prSet/>
      <dgm:spPr/>
      <dgm:t>
        <a:bodyPr/>
        <a:lstStyle/>
        <a:p>
          <a:endParaRPr lang="id-ID"/>
        </a:p>
      </dgm:t>
    </dgm:pt>
    <dgm:pt modelId="{AA2EDD5F-DED0-4D8B-B40A-84D16090B513}">
      <dgm:prSet phldrT="[Text]"/>
      <dgm:spPr/>
      <dgm:t>
        <a:bodyPr/>
        <a:lstStyle/>
        <a:p>
          <a:r>
            <a:rPr lang="en-US" dirty="0" err="1"/>
            <a:t>Memasang</a:t>
          </a:r>
          <a:r>
            <a:rPr lang="en-US" dirty="0"/>
            <a:t> constraint “Primary Key” dan “Foreign Key” </a:t>
          </a:r>
          <a:r>
            <a:rPr lang="en-US" dirty="0" err="1"/>
            <a:t>dengan</a:t>
          </a:r>
          <a:r>
            <a:rPr lang="en-US" dirty="0"/>
            <a:t> “ALTER” statement</a:t>
          </a:r>
          <a:endParaRPr lang="id-ID" dirty="0"/>
        </a:p>
      </dgm:t>
    </dgm:pt>
    <dgm:pt modelId="{EBE87764-0FD8-4947-9FD4-7166714F3591}" type="parTrans" cxnId="{EEF73F6D-4B60-493C-8DD7-6D148C5C0D18}">
      <dgm:prSet/>
      <dgm:spPr/>
      <dgm:t>
        <a:bodyPr/>
        <a:lstStyle/>
        <a:p>
          <a:endParaRPr lang="id-ID"/>
        </a:p>
      </dgm:t>
    </dgm:pt>
    <dgm:pt modelId="{B7A9CC77-5682-4C71-8B87-12C428498716}" type="sibTrans" cxnId="{EEF73F6D-4B60-493C-8DD7-6D148C5C0D18}">
      <dgm:prSet/>
      <dgm:spPr/>
      <dgm:t>
        <a:bodyPr/>
        <a:lstStyle/>
        <a:p>
          <a:endParaRPr lang="id-ID"/>
        </a:p>
      </dgm:t>
    </dgm:pt>
    <dgm:pt modelId="{DF4C50B1-9A08-4A9F-BFDC-23A8B7086E00}">
      <dgm:prSet phldrT="[Text]"/>
      <dgm:spPr/>
      <dgm:t>
        <a:bodyPr/>
        <a:lstStyle/>
        <a:p>
          <a:r>
            <a:rPr lang="en-US" dirty="0" err="1"/>
            <a:t>Mengeluarkan</a:t>
          </a:r>
          <a:r>
            <a:rPr lang="en-US" dirty="0"/>
            <a:t> </a:t>
          </a:r>
          <a:r>
            <a:rPr lang="en-US" dirty="0" err="1"/>
            <a:t>gambar</a:t>
          </a:r>
          <a:r>
            <a:rPr lang="en-US" dirty="0"/>
            <a:t> Entity Relationship Diagram (ERD)</a:t>
          </a:r>
          <a:endParaRPr lang="id-ID" dirty="0"/>
        </a:p>
      </dgm:t>
    </dgm:pt>
    <dgm:pt modelId="{EDB626DB-4A50-4017-8976-12646D54BB22}" type="parTrans" cxnId="{19DEF673-386C-4C5C-8A8E-5025A07D455E}">
      <dgm:prSet/>
      <dgm:spPr/>
      <dgm:t>
        <a:bodyPr/>
        <a:lstStyle/>
        <a:p>
          <a:endParaRPr lang="id-ID"/>
        </a:p>
      </dgm:t>
    </dgm:pt>
    <dgm:pt modelId="{C8CB6811-3DA0-4FFD-B960-D61A11EF8D77}" type="sibTrans" cxnId="{19DEF673-386C-4C5C-8A8E-5025A07D455E}">
      <dgm:prSet/>
      <dgm:spPr/>
      <dgm:t>
        <a:bodyPr/>
        <a:lstStyle/>
        <a:p>
          <a:endParaRPr lang="id-ID"/>
        </a:p>
      </dgm:t>
    </dgm:pt>
    <dgm:pt modelId="{A92C02EC-8169-479C-828E-31E695C5BE0A}" type="pres">
      <dgm:prSet presAssocID="{C4C02EB2-F348-4E16-80C8-85D7A40289FF}" presName="linearFlow" presStyleCnt="0">
        <dgm:presLayoutVars>
          <dgm:dir/>
          <dgm:animLvl val="lvl"/>
          <dgm:resizeHandles val="exact"/>
        </dgm:presLayoutVars>
      </dgm:prSet>
      <dgm:spPr/>
    </dgm:pt>
    <dgm:pt modelId="{F05D71BB-B1B2-43A2-BB40-BF65735374B7}" type="pres">
      <dgm:prSet presAssocID="{0DFC541D-89D6-4F9E-9F65-42F4E1B6037D}" presName="composite" presStyleCnt="0"/>
      <dgm:spPr/>
    </dgm:pt>
    <dgm:pt modelId="{8F1E0BAF-046F-4414-8FF6-70B9C948475E}" type="pres">
      <dgm:prSet presAssocID="{0DFC541D-89D6-4F9E-9F65-42F4E1B6037D}" presName="parentText" presStyleLbl="alignNode1" presStyleIdx="0" presStyleCnt="3">
        <dgm:presLayoutVars>
          <dgm:chMax val="1"/>
          <dgm:bulletEnabled val="1"/>
        </dgm:presLayoutVars>
      </dgm:prSet>
      <dgm:spPr/>
    </dgm:pt>
    <dgm:pt modelId="{041278A8-2289-4E58-B77B-F9CEA1796647}" type="pres">
      <dgm:prSet presAssocID="{0DFC541D-89D6-4F9E-9F65-42F4E1B6037D}" presName="descendantText" presStyleLbl="alignAcc1" presStyleIdx="0" presStyleCnt="3">
        <dgm:presLayoutVars>
          <dgm:bulletEnabled val="1"/>
        </dgm:presLayoutVars>
      </dgm:prSet>
      <dgm:spPr/>
    </dgm:pt>
    <dgm:pt modelId="{6D620552-7C8E-43F6-8864-F6613F929563}" type="pres">
      <dgm:prSet presAssocID="{5EF6C4E0-0F1B-40C9-AFF4-9A4D1A0E55DB}" presName="sp" presStyleCnt="0"/>
      <dgm:spPr/>
    </dgm:pt>
    <dgm:pt modelId="{804AF404-6E5F-4E98-BC3D-65C80F143CB8}" type="pres">
      <dgm:prSet presAssocID="{774848FC-0111-403B-AC85-08806BE47767}" presName="composite" presStyleCnt="0"/>
      <dgm:spPr/>
    </dgm:pt>
    <dgm:pt modelId="{7A4FBAF3-52E4-409E-94C0-A6171FA36B38}" type="pres">
      <dgm:prSet presAssocID="{774848FC-0111-403B-AC85-08806BE47767}" presName="parentText" presStyleLbl="alignNode1" presStyleIdx="1" presStyleCnt="3">
        <dgm:presLayoutVars>
          <dgm:chMax val="1"/>
          <dgm:bulletEnabled val="1"/>
        </dgm:presLayoutVars>
      </dgm:prSet>
      <dgm:spPr/>
    </dgm:pt>
    <dgm:pt modelId="{7E435679-448C-43FF-B6D2-0CEBEF022721}" type="pres">
      <dgm:prSet presAssocID="{774848FC-0111-403B-AC85-08806BE47767}" presName="descendantText" presStyleLbl="alignAcc1" presStyleIdx="1" presStyleCnt="3">
        <dgm:presLayoutVars>
          <dgm:bulletEnabled val="1"/>
        </dgm:presLayoutVars>
      </dgm:prSet>
      <dgm:spPr/>
    </dgm:pt>
    <dgm:pt modelId="{E9480127-1043-4E60-AC91-B33010B548DD}" type="pres">
      <dgm:prSet presAssocID="{5D598E25-24EF-48B3-A046-FCB636EFD068}" presName="sp" presStyleCnt="0"/>
      <dgm:spPr/>
    </dgm:pt>
    <dgm:pt modelId="{F282AC35-8C96-41DC-B766-0B644AEA771D}" type="pres">
      <dgm:prSet presAssocID="{82126544-F8A9-4C28-9CFB-2525DCC4F5F6}" presName="composite" presStyleCnt="0"/>
      <dgm:spPr/>
    </dgm:pt>
    <dgm:pt modelId="{1905BE19-5075-48DA-AD7F-84795722AB79}" type="pres">
      <dgm:prSet presAssocID="{82126544-F8A9-4C28-9CFB-2525DCC4F5F6}" presName="parentText" presStyleLbl="alignNode1" presStyleIdx="2" presStyleCnt="3">
        <dgm:presLayoutVars>
          <dgm:chMax val="1"/>
          <dgm:bulletEnabled val="1"/>
        </dgm:presLayoutVars>
      </dgm:prSet>
      <dgm:spPr/>
    </dgm:pt>
    <dgm:pt modelId="{42DFDD5C-299D-47EE-9DF5-B4C8C7DCFE92}" type="pres">
      <dgm:prSet presAssocID="{82126544-F8A9-4C28-9CFB-2525DCC4F5F6}" presName="descendantText" presStyleLbl="alignAcc1" presStyleIdx="2" presStyleCnt="3">
        <dgm:presLayoutVars>
          <dgm:bulletEnabled val="1"/>
        </dgm:presLayoutVars>
      </dgm:prSet>
      <dgm:spPr/>
    </dgm:pt>
  </dgm:ptLst>
  <dgm:cxnLst>
    <dgm:cxn modelId="{077D465B-973D-4943-8B02-F459B3591EDB}" type="presOf" srcId="{AA2EDD5F-DED0-4D8B-B40A-84D16090B513}" destId="{42DFDD5C-299D-47EE-9DF5-B4C8C7DCFE92}" srcOrd="0" destOrd="0" presId="urn:microsoft.com/office/officeart/2005/8/layout/chevron2"/>
    <dgm:cxn modelId="{9036CC5D-1383-4EA2-9770-7D07F297C9CE}" type="presOf" srcId="{55F454E6-F0CB-48E5-A7C7-10D9D2DA1F3E}" destId="{041278A8-2289-4E58-B77B-F9CEA1796647}" srcOrd="0" destOrd="1" presId="urn:microsoft.com/office/officeart/2005/8/layout/chevron2"/>
    <dgm:cxn modelId="{487AA745-3D5D-4C6A-A549-B7774244842F}" srcId="{C4C02EB2-F348-4E16-80C8-85D7A40289FF}" destId="{0DFC541D-89D6-4F9E-9F65-42F4E1B6037D}" srcOrd="0" destOrd="0" parTransId="{F566C98D-3C9B-4D8A-9757-56599CC1328D}" sibTransId="{5EF6C4E0-0F1B-40C9-AFF4-9A4D1A0E55DB}"/>
    <dgm:cxn modelId="{A01F1068-C48F-4EFD-82D8-9C1CB21E8F47}" type="presOf" srcId="{774848FC-0111-403B-AC85-08806BE47767}" destId="{7A4FBAF3-52E4-409E-94C0-A6171FA36B38}" srcOrd="0" destOrd="0" presId="urn:microsoft.com/office/officeart/2005/8/layout/chevron2"/>
    <dgm:cxn modelId="{3B50604B-C22A-4098-88CD-14245F44B14C}" srcId="{0DFC541D-89D6-4F9E-9F65-42F4E1B6037D}" destId="{55F454E6-F0CB-48E5-A7C7-10D9D2DA1F3E}" srcOrd="1" destOrd="0" parTransId="{73B04EB8-0D2D-4583-8203-ADD21845635E}" sibTransId="{48E77670-9EAA-4BAA-B473-713080AEFF0D}"/>
    <dgm:cxn modelId="{EEF73F6D-4B60-493C-8DD7-6D148C5C0D18}" srcId="{82126544-F8A9-4C28-9CFB-2525DCC4F5F6}" destId="{AA2EDD5F-DED0-4D8B-B40A-84D16090B513}" srcOrd="0" destOrd="0" parTransId="{EBE87764-0FD8-4947-9FD4-7166714F3591}" sibTransId="{B7A9CC77-5682-4C71-8B87-12C428498716}"/>
    <dgm:cxn modelId="{2DC4D950-0419-4B20-8C17-84ECA374AAEC}" type="presOf" srcId="{F1F94FA8-D29E-4FED-BB16-3CC5D316D773}" destId="{041278A8-2289-4E58-B77B-F9CEA1796647}" srcOrd="0" destOrd="0" presId="urn:microsoft.com/office/officeart/2005/8/layout/chevron2"/>
    <dgm:cxn modelId="{19DEF673-386C-4C5C-8A8E-5025A07D455E}" srcId="{82126544-F8A9-4C28-9CFB-2525DCC4F5F6}" destId="{DF4C50B1-9A08-4A9F-BFDC-23A8B7086E00}" srcOrd="1" destOrd="0" parTransId="{EDB626DB-4A50-4017-8976-12646D54BB22}" sibTransId="{C8CB6811-3DA0-4FFD-B960-D61A11EF8D77}"/>
    <dgm:cxn modelId="{FD0CBD7C-BD87-4597-985D-FA130AE7E624}" type="presOf" srcId="{C4C02EB2-F348-4E16-80C8-85D7A40289FF}" destId="{A92C02EC-8169-479C-828E-31E695C5BE0A}" srcOrd="0" destOrd="0" presId="urn:microsoft.com/office/officeart/2005/8/layout/chevron2"/>
    <dgm:cxn modelId="{B98FEE86-EC96-422B-9780-453F31393545}" type="presOf" srcId="{82126544-F8A9-4C28-9CFB-2525DCC4F5F6}" destId="{1905BE19-5075-48DA-AD7F-84795722AB79}" srcOrd="0" destOrd="0" presId="urn:microsoft.com/office/officeart/2005/8/layout/chevron2"/>
    <dgm:cxn modelId="{A1678D8C-96C2-4518-8D1C-E00FEAED77AE}" srcId="{0DFC541D-89D6-4F9E-9F65-42F4E1B6037D}" destId="{F1F94FA8-D29E-4FED-BB16-3CC5D316D773}" srcOrd="0" destOrd="0" parTransId="{A82A510B-9C84-4257-854D-0AE26DC87FF6}" sibTransId="{680E9F83-E297-437C-8D8E-3341712D478A}"/>
    <dgm:cxn modelId="{C010A98C-88B3-4619-8991-9A143F7E1D4D}" srcId="{774848FC-0111-403B-AC85-08806BE47767}" destId="{398ED97C-3A6A-4B81-A5E7-E906D80AD5A3}" srcOrd="0" destOrd="0" parTransId="{4AF67F2C-4F5C-4ACF-9A4C-D487390846AA}" sibTransId="{094DA306-BA85-4A77-80EA-242A92068B50}"/>
    <dgm:cxn modelId="{831ABDC7-5C10-4D60-91C5-43F05458012B}" srcId="{C4C02EB2-F348-4E16-80C8-85D7A40289FF}" destId="{82126544-F8A9-4C28-9CFB-2525DCC4F5F6}" srcOrd="2" destOrd="0" parTransId="{64D8DE80-811A-4D54-8EA4-01E140920DBB}" sibTransId="{120BDF63-E3B2-48B3-8DB3-798175FF208B}"/>
    <dgm:cxn modelId="{19CDD0D1-F16A-4A97-BCDE-346305F7251B}" type="presOf" srcId="{0DFC541D-89D6-4F9E-9F65-42F4E1B6037D}" destId="{8F1E0BAF-046F-4414-8FF6-70B9C948475E}" srcOrd="0" destOrd="0" presId="urn:microsoft.com/office/officeart/2005/8/layout/chevron2"/>
    <dgm:cxn modelId="{4FD695D2-9A71-46CC-B2D4-D42CD13F55C8}" type="presOf" srcId="{DF4C50B1-9A08-4A9F-BFDC-23A8B7086E00}" destId="{42DFDD5C-299D-47EE-9DF5-B4C8C7DCFE92}" srcOrd="0" destOrd="1" presId="urn:microsoft.com/office/officeart/2005/8/layout/chevron2"/>
    <dgm:cxn modelId="{2C02C2FF-046D-4683-8084-FA277CAA156D}" srcId="{C4C02EB2-F348-4E16-80C8-85D7A40289FF}" destId="{774848FC-0111-403B-AC85-08806BE47767}" srcOrd="1" destOrd="0" parTransId="{E88E0351-8F71-4915-A1C4-3E35F10DD93A}" sibTransId="{5D598E25-24EF-48B3-A046-FCB636EFD068}"/>
    <dgm:cxn modelId="{3D44F5FF-BD68-4964-AC68-3BF961BC5E2D}" type="presOf" srcId="{398ED97C-3A6A-4B81-A5E7-E906D80AD5A3}" destId="{7E435679-448C-43FF-B6D2-0CEBEF022721}" srcOrd="0" destOrd="0" presId="urn:microsoft.com/office/officeart/2005/8/layout/chevron2"/>
    <dgm:cxn modelId="{53821433-205F-492A-889D-7E4C45474305}" type="presParOf" srcId="{A92C02EC-8169-479C-828E-31E695C5BE0A}" destId="{F05D71BB-B1B2-43A2-BB40-BF65735374B7}" srcOrd="0" destOrd="0" presId="urn:microsoft.com/office/officeart/2005/8/layout/chevron2"/>
    <dgm:cxn modelId="{03B6940B-3E1A-4C59-A501-CE89F4FA2353}" type="presParOf" srcId="{F05D71BB-B1B2-43A2-BB40-BF65735374B7}" destId="{8F1E0BAF-046F-4414-8FF6-70B9C948475E}" srcOrd="0" destOrd="0" presId="urn:microsoft.com/office/officeart/2005/8/layout/chevron2"/>
    <dgm:cxn modelId="{A9A12CF4-8E1F-4E99-B8B1-9F1D1DDC029E}" type="presParOf" srcId="{F05D71BB-B1B2-43A2-BB40-BF65735374B7}" destId="{041278A8-2289-4E58-B77B-F9CEA1796647}" srcOrd="1" destOrd="0" presId="urn:microsoft.com/office/officeart/2005/8/layout/chevron2"/>
    <dgm:cxn modelId="{4BC16966-B722-4519-AFF4-EF8E475C8BC9}" type="presParOf" srcId="{A92C02EC-8169-479C-828E-31E695C5BE0A}" destId="{6D620552-7C8E-43F6-8864-F6613F929563}" srcOrd="1" destOrd="0" presId="urn:microsoft.com/office/officeart/2005/8/layout/chevron2"/>
    <dgm:cxn modelId="{9C813647-B81A-46A4-8124-3FCAB37FCC3A}" type="presParOf" srcId="{A92C02EC-8169-479C-828E-31E695C5BE0A}" destId="{804AF404-6E5F-4E98-BC3D-65C80F143CB8}" srcOrd="2" destOrd="0" presId="urn:microsoft.com/office/officeart/2005/8/layout/chevron2"/>
    <dgm:cxn modelId="{EBA0AC6C-1E40-450C-BB39-FFC3D6A01CBF}" type="presParOf" srcId="{804AF404-6E5F-4E98-BC3D-65C80F143CB8}" destId="{7A4FBAF3-52E4-409E-94C0-A6171FA36B38}" srcOrd="0" destOrd="0" presId="urn:microsoft.com/office/officeart/2005/8/layout/chevron2"/>
    <dgm:cxn modelId="{66D193AE-AEC5-4AC6-8532-37EE55C18CD8}" type="presParOf" srcId="{804AF404-6E5F-4E98-BC3D-65C80F143CB8}" destId="{7E435679-448C-43FF-B6D2-0CEBEF022721}" srcOrd="1" destOrd="0" presId="urn:microsoft.com/office/officeart/2005/8/layout/chevron2"/>
    <dgm:cxn modelId="{608B55BB-19D5-4528-9C40-77743F86B985}" type="presParOf" srcId="{A92C02EC-8169-479C-828E-31E695C5BE0A}" destId="{E9480127-1043-4E60-AC91-B33010B548DD}" srcOrd="3" destOrd="0" presId="urn:microsoft.com/office/officeart/2005/8/layout/chevron2"/>
    <dgm:cxn modelId="{76AA6326-57B2-49B6-B047-002D26E46D9B}" type="presParOf" srcId="{A92C02EC-8169-479C-828E-31E695C5BE0A}" destId="{F282AC35-8C96-41DC-B766-0B644AEA771D}" srcOrd="4" destOrd="0" presId="urn:microsoft.com/office/officeart/2005/8/layout/chevron2"/>
    <dgm:cxn modelId="{36746AF0-0C7E-4C0D-96B9-4662D21139AA}" type="presParOf" srcId="{F282AC35-8C96-41DC-B766-0B644AEA771D}" destId="{1905BE19-5075-48DA-AD7F-84795722AB79}" srcOrd="0" destOrd="0" presId="urn:microsoft.com/office/officeart/2005/8/layout/chevron2"/>
    <dgm:cxn modelId="{608496A4-8B13-43E6-AA4B-2627EC6FCC9A}" type="presParOf" srcId="{F282AC35-8C96-41DC-B766-0B644AEA771D}" destId="{42DFDD5C-299D-47EE-9DF5-B4C8C7DCFE92}"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E0BAF-046F-4414-8FF6-70B9C948475E}">
      <dsp:nvSpPr>
        <dsp:cNvPr id="0" name=""/>
        <dsp:cNvSpPr/>
      </dsp:nvSpPr>
      <dsp:spPr>
        <a:xfrm rot="5400000">
          <a:off x="-222646" y="223826"/>
          <a:ext cx="1484312" cy="1039018"/>
        </a:xfrm>
        <a:prstGeom prst="chevron">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Create Workspace</a:t>
          </a:r>
          <a:endParaRPr lang="id-ID" sz="1600" kern="1200" dirty="0"/>
        </a:p>
      </dsp:txBody>
      <dsp:txXfrm rot="-5400000">
        <a:off x="1" y="520688"/>
        <a:ext cx="1039018" cy="445294"/>
      </dsp:txXfrm>
    </dsp:sp>
    <dsp:sp modelId="{041278A8-2289-4E58-B77B-F9CEA1796647}">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err="1"/>
            <a:t>Mambuat</a:t>
          </a:r>
          <a:r>
            <a:rPr lang="en-US" sz="1500" kern="1200" dirty="0"/>
            <a:t> database dan </a:t>
          </a:r>
          <a:r>
            <a:rPr lang="en-US" sz="1500" kern="1200" dirty="0" err="1"/>
            <a:t>tabel</a:t>
          </a:r>
          <a:r>
            <a:rPr lang="en-US" sz="1500" kern="1200" dirty="0"/>
            <a:t> </a:t>
          </a:r>
          <a:r>
            <a:rPr lang="en-US" sz="1500" kern="1200" dirty="0" err="1"/>
            <a:t>dengan</a:t>
          </a:r>
          <a:r>
            <a:rPr lang="en-US" sz="1500" kern="1200" dirty="0"/>
            <a:t> statement “CREATE”</a:t>
          </a:r>
          <a:endParaRPr lang="id-ID" sz="1500" kern="1200" dirty="0"/>
        </a:p>
        <a:p>
          <a:pPr marL="114300" lvl="1" indent="-114300" algn="l" defTabSz="666750">
            <a:lnSpc>
              <a:spcPct val="90000"/>
            </a:lnSpc>
            <a:spcBef>
              <a:spcPct val="0"/>
            </a:spcBef>
            <a:spcAft>
              <a:spcPct val="15000"/>
            </a:spcAft>
            <a:buChar char="•"/>
          </a:pPr>
          <a:r>
            <a:rPr lang="en-US" sz="1500" kern="1200" dirty="0" err="1"/>
            <a:t>Menentukan</a:t>
          </a:r>
          <a:r>
            <a:rPr lang="en-US" sz="1500" kern="1200" dirty="0"/>
            <a:t> </a:t>
          </a:r>
          <a:r>
            <a:rPr lang="en-US" sz="1500" kern="1200" dirty="0" err="1"/>
            <a:t>tipe</a:t>
          </a:r>
          <a:r>
            <a:rPr lang="en-US" sz="1500" kern="1200" dirty="0"/>
            <a:t> data yang </a:t>
          </a:r>
          <a:r>
            <a:rPr lang="en-US" sz="1500" kern="1200" dirty="0" err="1"/>
            <a:t>sesuai</a:t>
          </a:r>
          <a:r>
            <a:rPr lang="en-US" sz="1500" kern="1200" dirty="0"/>
            <a:t> </a:t>
          </a:r>
          <a:r>
            <a:rPr lang="en-US" sz="1500" kern="1200" dirty="0" err="1"/>
            <a:t>untuk</a:t>
          </a:r>
          <a:r>
            <a:rPr lang="en-US" sz="1500" kern="1200" dirty="0"/>
            <a:t> </a:t>
          </a:r>
          <a:r>
            <a:rPr lang="en-US" sz="1500" kern="1200" dirty="0" err="1"/>
            <a:t>tiap</a:t>
          </a:r>
          <a:r>
            <a:rPr lang="en-US" sz="1500" kern="1200" dirty="0"/>
            <a:t> </a:t>
          </a:r>
          <a:r>
            <a:rPr lang="en-US" sz="1500" kern="1200" dirty="0" err="1"/>
            <a:t>kolom</a:t>
          </a:r>
          <a:endParaRPr lang="id-ID" sz="1500" kern="1200" dirty="0"/>
        </a:p>
      </dsp:txBody>
      <dsp:txXfrm rot="-5400000">
        <a:off x="1039018" y="48278"/>
        <a:ext cx="5009883" cy="870607"/>
      </dsp:txXfrm>
    </dsp:sp>
    <dsp:sp modelId="{7A4FBAF3-52E4-409E-94C0-A6171FA36B38}">
      <dsp:nvSpPr>
        <dsp:cNvPr id="0" name=""/>
        <dsp:cNvSpPr/>
      </dsp:nvSpPr>
      <dsp:spPr>
        <a:xfrm rot="5400000">
          <a:off x="-222646" y="1512490"/>
          <a:ext cx="1484312" cy="1039018"/>
        </a:xfrm>
        <a:prstGeom prst="chevron">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Import Data</a:t>
          </a:r>
          <a:endParaRPr lang="id-ID" sz="1600" kern="1200" dirty="0"/>
        </a:p>
      </dsp:txBody>
      <dsp:txXfrm rot="-5400000">
        <a:off x="1" y="1809352"/>
        <a:ext cx="1039018" cy="445294"/>
      </dsp:txXfrm>
    </dsp:sp>
    <dsp:sp modelId="{7E435679-448C-43FF-B6D2-0CEBEF022721}">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err="1"/>
            <a:t>Menggunakan</a:t>
          </a:r>
          <a:r>
            <a:rPr lang="en-US" sz="1500" kern="1200" dirty="0"/>
            <a:t> “COPY” statement </a:t>
          </a:r>
          <a:r>
            <a:rPr lang="en-US" sz="1500" kern="1200" dirty="0" err="1"/>
            <a:t>untuk</a:t>
          </a:r>
          <a:r>
            <a:rPr lang="en-US" sz="1500" kern="1200" dirty="0"/>
            <a:t> import data csv ke </a:t>
          </a:r>
          <a:r>
            <a:rPr lang="en-US" sz="1500" kern="1200" dirty="0" err="1"/>
            <a:t>dalam</a:t>
          </a:r>
          <a:r>
            <a:rPr lang="en-US" sz="1500" kern="1200" dirty="0"/>
            <a:t> database</a:t>
          </a:r>
          <a:endParaRPr lang="id-ID" sz="1500" kern="1200" dirty="0"/>
        </a:p>
      </dsp:txBody>
      <dsp:txXfrm rot="-5400000">
        <a:off x="1039018" y="1336942"/>
        <a:ext cx="5009883" cy="870607"/>
      </dsp:txXfrm>
    </dsp:sp>
    <dsp:sp modelId="{1905BE19-5075-48DA-AD7F-84795722AB79}">
      <dsp:nvSpPr>
        <dsp:cNvPr id="0" name=""/>
        <dsp:cNvSpPr/>
      </dsp:nvSpPr>
      <dsp:spPr>
        <a:xfrm rot="5400000">
          <a:off x="-222646" y="2801154"/>
          <a:ext cx="1484312" cy="1039018"/>
        </a:xfrm>
        <a:prstGeom prst="chevron">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Build ERD</a:t>
          </a:r>
          <a:endParaRPr lang="id-ID" sz="1600" kern="1200" dirty="0"/>
        </a:p>
      </dsp:txBody>
      <dsp:txXfrm rot="-5400000">
        <a:off x="1" y="3098016"/>
        <a:ext cx="1039018" cy="445294"/>
      </dsp:txXfrm>
    </dsp:sp>
    <dsp:sp modelId="{42DFDD5C-299D-47EE-9DF5-B4C8C7DCFE92}">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err="1"/>
            <a:t>Memasang</a:t>
          </a:r>
          <a:r>
            <a:rPr lang="en-US" sz="1500" kern="1200" dirty="0"/>
            <a:t> constraint “Primary Key” dan “Foreign Key” </a:t>
          </a:r>
          <a:r>
            <a:rPr lang="en-US" sz="1500" kern="1200" dirty="0" err="1"/>
            <a:t>dengan</a:t>
          </a:r>
          <a:r>
            <a:rPr lang="en-US" sz="1500" kern="1200" dirty="0"/>
            <a:t> “ALTER” statement</a:t>
          </a:r>
          <a:endParaRPr lang="id-ID" sz="1500" kern="1200" dirty="0"/>
        </a:p>
        <a:p>
          <a:pPr marL="114300" lvl="1" indent="-114300" algn="l" defTabSz="666750">
            <a:lnSpc>
              <a:spcPct val="90000"/>
            </a:lnSpc>
            <a:spcBef>
              <a:spcPct val="0"/>
            </a:spcBef>
            <a:spcAft>
              <a:spcPct val="15000"/>
            </a:spcAft>
            <a:buChar char="•"/>
          </a:pPr>
          <a:r>
            <a:rPr lang="en-US" sz="1500" kern="1200" dirty="0" err="1"/>
            <a:t>Mengeluarkan</a:t>
          </a:r>
          <a:r>
            <a:rPr lang="en-US" sz="1500" kern="1200" dirty="0"/>
            <a:t> </a:t>
          </a:r>
          <a:r>
            <a:rPr lang="en-US" sz="1500" kern="1200" dirty="0" err="1"/>
            <a:t>gambar</a:t>
          </a:r>
          <a:r>
            <a:rPr lang="en-US" sz="1500" kern="1200" dirty="0"/>
            <a:t> Entity Relationship Diagram (ERD)</a:t>
          </a:r>
          <a:endParaRPr lang="id-ID" sz="1500" kern="1200" dirty="0"/>
        </a:p>
      </dsp:txBody>
      <dsp:txXfrm rot="-5400000">
        <a:off x="1039018" y="2625605"/>
        <a:ext cx="5009883" cy="8706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569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354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767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40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6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94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246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571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651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triesonyk/data-analysis-steam-games" TargetMode="External"/><Relationship Id="rId3" Type="http://schemas.openxmlformats.org/officeDocument/2006/relationships/image" Target="../media/image4.png"/><Relationship Id="rId7" Type="http://schemas.openxmlformats.org/officeDocument/2006/relationships/hyperlink" Target="https://github.com/triesonyk/web-scraping-steam-gam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medium.com/@triesonyk/" TargetMode="External"/><Relationship Id="rId10" Type="http://schemas.openxmlformats.org/officeDocument/2006/relationships/image" Target="../media/image6.jpeg"/><Relationship Id="rId4" Type="http://schemas.openxmlformats.org/officeDocument/2006/relationships/hyperlink" Target="https://www.linkedin.com/in/triesonyk/" TargetMode="External"/><Relationship Id="rId9" Type="http://schemas.openxmlformats.org/officeDocument/2006/relationships/hyperlink" Target="https://drive.google.com/file/d/18bg6lsZcncYjw5a575cphbmv5f3fcuWq/view?usp=shari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app/profile/trie.sony.kusumowibowo/viz/Tugas_3_16573548879930/3_1#2"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public.tableau.com/app/profile/trie.sony.kusumowibowo/viz/Tugas_3_16573548879930/3_1#2"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app/profile/trie.sony.kusumowibowo/viz/Tugas_3_16573548879930/3_1#2"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document/d/1X8JW7bsUemA7zdm5lbkLVHldcpdx8WXzKwogspJ4D9E/edit?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app/profile/trie.sony.kusumowibowo/viz/PaymentType_16572942812130/Dashboard1?publish=ye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drive.google.com/file/d/1YEESIECoI4CGo6EI6InggA1PdOlG9RTr/view?usp=sharing" TargetMode="External"/><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docs.google.com/document/d/1yphwM-Av16LtJO4qU_mc-e-75JTNfU4b6hiAPIGICm0/edit?usp=sharing" TargetMode="Externa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YEESIECoI4CGo6EI6InggA1PdOlG9RTr/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hyperlink" Target="https://docs.google.com/document/d/1yphwM-Av16LtJO4qU_mc-e-75JTNfU4b6hiAPIGICm0/edit?usp=shar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google.com/document/d/1SqqOR2-169LWTRIUazSWWIpm03BnFrLamiOBw3Pr2bQ/edit?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ocs.google.com/document/d/16fKlvJxmEFePz3vBFyhiPBY98BJOvuX9mmddT2u5Z1o/edit?usp=shar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ublic.tableau.com/app/profile/trie.sony.kusumowibowo/viz/CustomerActivity_16571160648580/Dashboard1"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app/profile/trie.sony.kusumowibowo/viz/CustomerActivity_16571160648580/Dashboard1"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document/d/1jlnTdo-ZwXwOe7DpW5Y88bgqPY_GN9CdCido8KsGD_U/edit?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trie.sony.kusumowibowo/viz/Tugas_3_16573548879930/3_1#2"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Trie Sony Kusumowibowo</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triesonyk@gmail.com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hlinkClick r:id="rId4"/>
              </a:rPr>
              <a:t>LinkedIn</a:t>
            </a:r>
            <a:endParaRPr lang="en"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hlinkClick r:id="rId5"/>
              </a:rPr>
              <a:t>Medium</a:t>
            </a:r>
            <a:endParaRPr sz="1200" dirty="0">
              <a:latin typeface="Dosis"/>
              <a:ea typeface="Dosis"/>
              <a:cs typeface="Dosis"/>
              <a:sym typeface="Dosis"/>
            </a:endParaRPr>
          </a:p>
        </p:txBody>
      </p:sp>
      <p:pic>
        <p:nvPicPr>
          <p:cNvPr id="101" name="Google Shape;101;p25"/>
          <p:cNvPicPr preferRelativeResize="0"/>
          <p:nvPr/>
        </p:nvPicPr>
        <p:blipFill rotWithShape="1">
          <a:blip r:embed="rId6">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b="1" dirty="0">
                <a:solidFill>
                  <a:schemeClr val="dk1"/>
                </a:solidFill>
                <a:latin typeface="Nunito"/>
                <a:ea typeface="Nunito"/>
                <a:cs typeface="Nunito"/>
                <a:sym typeface="Nunito"/>
              </a:rPr>
              <a:t>“</a:t>
            </a:r>
            <a:r>
              <a:rPr lang="en-US" sz="1217" dirty="0">
                <a:solidFill>
                  <a:schemeClr val="dk1"/>
                </a:solidFill>
                <a:latin typeface="Nunito"/>
                <a:ea typeface="Nunito"/>
                <a:cs typeface="Nunito"/>
                <a:sym typeface="Nunito"/>
              </a:rPr>
              <a:t>Sony is a Data Science enthusiast and looking for a new career start in a data-related field. Currently, work as a lecturer in civil engineering. He have a Master's Degree in Civil Engineering (Construction Project Management) from </a:t>
            </a:r>
            <a:r>
              <a:rPr lang="en-US" sz="1217" dirty="0" err="1">
                <a:solidFill>
                  <a:schemeClr val="dk1"/>
                </a:solidFill>
                <a:latin typeface="Nunito"/>
                <a:ea typeface="Nunito"/>
                <a:cs typeface="Nunito"/>
                <a:sym typeface="Nunito"/>
              </a:rPr>
              <a:t>Institut</a:t>
            </a:r>
            <a:r>
              <a:rPr lang="en-US" sz="1217" dirty="0">
                <a:solidFill>
                  <a:schemeClr val="dk1"/>
                </a:solidFill>
                <a:latin typeface="Nunito"/>
                <a:ea typeface="Nunito"/>
                <a:cs typeface="Nunito"/>
                <a:sym typeface="Nunito"/>
              </a:rPr>
              <a:t> </a:t>
            </a:r>
            <a:r>
              <a:rPr lang="en-US" sz="1217" dirty="0" err="1">
                <a:solidFill>
                  <a:schemeClr val="dk1"/>
                </a:solidFill>
                <a:latin typeface="Nunito"/>
                <a:ea typeface="Nunito"/>
                <a:cs typeface="Nunito"/>
                <a:sym typeface="Nunito"/>
              </a:rPr>
              <a:t>Teknologi</a:t>
            </a:r>
            <a:r>
              <a:rPr lang="en-US" sz="1217" dirty="0">
                <a:solidFill>
                  <a:schemeClr val="dk1"/>
                </a:solidFill>
                <a:latin typeface="Nunito"/>
                <a:ea typeface="Nunito"/>
                <a:cs typeface="Nunito"/>
                <a:sym typeface="Nunito"/>
              </a:rPr>
              <a:t> </a:t>
            </a:r>
            <a:r>
              <a:rPr lang="en-US" sz="1217" dirty="0" err="1">
                <a:solidFill>
                  <a:schemeClr val="dk1"/>
                </a:solidFill>
                <a:latin typeface="Nunito"/>
                <a:ea typeface="Nunito"/>
                <a:cs typeface="Nunito"/>
                <a:sym typeface="Nunito"/>
              </a:rPr>
              <a:t>Sepuluh</a:t>
            </a:r>
            <a:r>
              <a:rPr lang="en-US" sz="1217" dirty="0">
                <a:solidFill>
                  <a:schemeClr val="dk1"/>
                </a:solidFill>
                <a:latin typeface="Nunito"/>
                <a:ea typeface="Nunito"/>
                <a:cs typeface="Nunito"/>
                <a:sym typeface="Nunito"/>
              </a:rPr>
              <a:t> </a:t>
            </a:r>
            <a:r>
              <a:rPr lang="en-US" sz="1217" dirty="0" err="1">
                <a:solidFill>
                  <a:schemeClr val="dk1"/>
                </a:solidFill>
                <a:latin typeface="Nunito"/>
                <a:ea typeface="Nunito"/>
                <a:cs typeface="Nunito"/>
                <a:sym typeface="Nunito"/>
              </a:rPr>
              <a:t>Nopember</a:t>
            </a:r>
            <a:r>
              <a:rPr lang="en-US" sz="1217" dirty="0">
                <a:solidFill>
                  <a:schemeClr val="dk1"/>
                </a:solidFill>
                <a:latin typeface="Nunito"/>
                <a:ea typeface="Nunito"/>
                <a:cs typeface="Nunito"/>
                <a:sym typeface="Nunito"/>
              </a:rPr>
              <a:t>. He started learning about Data Science in early 2022, and graduated as </a:t>
            </a:r>
            <a:r>
              <a:rPr lang="en-US" sz="1217" b="1" dirty="0">
                <a:solidFill>
                  <a:schemeClr val="dk1"/>
                </a:solidFill>
                <a:latin typeface="Nunito"/>
                <a:ea typeface="Nunito"/>
                <a:cs typeface="Nunito"/>
                <a:sym typeface="Nunito"/>
              </a:rPr>
              <a:t>The Most Outstanding Student </a:t>
            </a:r>
            <a:r>
              <a:rPr lang="en-US" sz="1217" dirty="0">
                <a:solidFill>
                  <a:schemeClr val="dk1"/>
                </a:solidFill>
                <a:latin typeface="Nunito"/>
                <a:ea typeface="Nunito"/>
                <a:cs typeface="Nunito"/>
                <a:sym typeface="Nunito"/>
              </a:rPr>
              <a:t>from </a:t>
            </a:r>
            <a:r>
              <a:rPr lang="en-US" sz="1217" dirty="0" err="1">
                <a:solidFill>
                  <a:schemeClr val="dk1"/>
                </a:solidFill>
                <a:latin typeface="Nunito"/>
                <a:ea typeface="Nunito"/>
                <a:cs typeface="Nunito"/>
                <a:sym typeface="Nunito"/>
              </a:rPr>
              <a:t>Rakamin</a:t>
            </a:r>
            <a:r>
              <a:rPr lang="en-US" sz="1217" dirty="0">
                <a:solidFill>
                  <a:schemeClr val="dk1"/>
                </a:solidFill>
                <a:latin typeface="Nunito"/>
                <a:ea typeface="Nunito"/>
                <a:cs typeface="Nunito"/>
                <a:sym typeface="Nunito"/>
              </a:rPr>
              <a:t> Academy Bootcamp in June 2022</a:t>
            </a:r>
            <a:r>
              <a:rPr lang="en-US" sz="1217" b="1" dirty="0">
                <a:solidFill>
                  <a:schemeClr val="dk1"/>
                </a:solidFill>
                <a:latin typeface="Nunito"/>
                <a:ea typeface="Nunito"/>
                <a:cs typeface="Nunito"/>
                <a:sym typeface="Nunito"/>
              </a:rPr>
              <a:t>. </a:t>
            </a:r>
          </a:p>
          <a:p>
            <a:pPr marL="0" lvl="0" indent="0" algn="just" rtl="0">
              <a:lnSpc>
                <a:spcPct val="95000"/>
              </a:lnSpc>
              <a:spcBef>
                <a:spcPts val="0"/>
              </a:spcBef>
              <a:spcAft>
                <a:spcPts val="1200"/>
              </a:spcAft>
              <a:buSzPts val="1018"/>
              <a:buNone/>
            </a:pPr>
            <a:r>
              <a:rPr lang="en" sz="1217" dirty="0">
                <a:solidFill>
                  <a:schemeClr val="dk1"/>
                </a:solidFill>
                <a:latin typeface="Nunito"/>
                <a:ea typeface="Nunito"/>
                <a:cs typeface="Nunito"/>
                <a:sym typeface="Nunito"/>
              </a:rPr>
              <a:t>Sony have experienced working on </a:t>
            </a:r>
            <a:r>
              <a:rPr lang="en" sz="1217" dirty="0">
                <a:solidFill>
                  <a:schemeClr val="dk1"/>
                </a:solidFill>
                <a:latin typeface="Nunito"/>
                <a:ea typeface="Nunito"/>
                <a:cs typeface="Nunito"/>
                <a:sym typeface="Nunito"/>
                <a:hlinkClick r:id="rId7"/>
              </a:rPr>
              <a:t>Data Collection Project (Web Scraping)</a:t>
            </a:r>
            <a:r>
              <a:rPr lang="en" sz="1217" dirty="0">
                <a:solidFill>
                  <a:schemeClr val="dk1"/>
                </a:solidFill>
                <a:latin typeface="Nunito"/>
                <a:ea typeface="Nunito"/>
                <a:cs typeface="Nunito"/>
                <a:sym typeface="Nunito"/>
              </a:rPr>
              <a:t>, </a:t>
            </a:r>
            <a:r>
              <a:rPr lang="en" sz="1217" dirty="0">
                <a:solidFill>
                  <a:schemeClr val="dk1"/>
                </a:solidFill>
                <a:latin typeface="Nunito"/>
                <a:ea typeface="Nunito"/>
                <a:cs typeface="Nunito"/>
                <a:sym typeface="Nunito"/>
                <a:hlinkClick r:id="rId8"/>
              </a:rPr>
              <a:t>Data Analytics Project</a:t>
            </a:r>
            <a:r>
              <a:rPr lang="en" sz="1217" dirty="0">
                <a:solidFill>
                  <a:schemeClr val="dk1"/>
                </a:solidFill>
                <a:latin typeface="Nunito"/>
                <a:ea typeface="Nunito"/>
                <a:cs typeface="Nunito"/>
                <a:sym typeface="Nunito"/>
              </a:rPr>
              <a:t>, and </a:t>
            </a:r>
            <a:r>
              <a:rPr lang="en" sz="1217" dirty="0">
                <a:solidFill>
                  <a:schemeClr val="dk1"/>
                </a:solidFill>
                <a:latin typeface="Nunito"/>
                <a:ea typeface="Nunito"/>
                <a:cs typeface="Nunito"/>
                <a:sym typeface="Nunito"/>
                <a:hlinkClick r:id="rId9"/>
              </a:rPr>
              <a:t>Machine Learning Modelling Project</a:t>
            </a:r>
            <a:r>
              <a:rPr lang="en" sz="1217" b="1" dirty="0">
                <a:solidFill>
                  <a:schemeClr val="dk1"/>
                </a:solidFill>
                <a:latin typeface="Nunito"/>
                <a:ea typeface="Nunito"/>
                <a:cs typeface="Nunito"/>
                <a:sym typeface="Nunito"/>
              </a:rPr>
              <a:t>”</a:t>
            </a:r>
            <a:endParaRPr sz="2790" b="1" dirty="0"/>
          </a:p>
        </p:txBody>
      </p:sp>
      <p:pic>
        <p:nvPicPr>
          <p:cNvPr id="3" name="Picture 2" descr="A picture containing person, posing, suit&#10;&#10;Description automatically generated">
            <a:extLst>
              <a:ext uri="{FF2B5EF4-FFF2-40B4-BE49-F238E27FC236}">
                <a16:creationId xmlns:a16="http://schemas.microsoft.com/office/drawing/2014/main" id="{D799A6F5-A58A-CC40-4404-515C601AC1CD}"/>
              </a:ext>
            </a:extLst>
          </p:cNvPr>
          <p:cNvPicPr>
            <a:picLocks noChangeAspect="1"/>
          </p:cNvPicPr>
          <p:nvPr/>
        </p:nvPicPr>
        <p:blipFill rotWithShape="1">
          <a:blip r:embed="rId10"/>
          <a:srcRect l="-4529" t="2546" r="-4991" b="24486"/>
          <a:stretch/>
        </p:blipFill>
        <p:spPr>
          <a:xfrm>
            <a:off x="4665150" y="685600"/>
            <a:ext cx="1218600" cy="1218600"/>
          </a:xfrm>
          <a:prstGeom prst="ellipse">
            <a:avLst/>
          </a:prstGeom>
          <a:solidFill>
            <a:srgbClr val="D4D4D4"/>
          </a:solid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Tableau</a:t>
            </a:r>
            <a:endParaRPr sz="1100" dirty="0">
              <a:solidFill>
                <a:schemeClr val="dk1"/>
              </a:solidFill>
            </a:endParaRPr>
          </a:p>
        </p:txBody>
      </p:sp>
      <p:pic>
        <p:nvPicPr>
          <p:cNvPr id="7" name="Picture 6" descr="Chart, bar chart&#10;&#10;Description automatically generated">
            <a:extLst>
              <a:ext uri="{FF2B5EF4-FFF2-40B4-BE49-F238E27FC236}">
                <a16:creationId xmlns:a16="http://schemas.microsoft.com/office/drawing/2014/main" id="{C043648F-A4B3-3FA7-BE37-DFB3F9F91FDD}"/>
              </a:ext>
            </a:extLst>
          </p:cNvPr>
          <p:cNvPicPr>
            <a:picLocks noChangeAspect="1"/>
          </p:cNvPicPr>
          <p:nvPr/>
        </p:nvPicPr>
        <p:blipFill rotWithShape="1">
          <a:blip r:embed="rId4"/>
          <a:srcRect b="53616"/>
          <a:stretch/>
        </p:blipFill>
        <p:spPr>
          <a:xfrm>
            <a:off x="0" y="970330"/>
            <a:ext cx="9144000" cy="1679864"/>
          </a:xfrm>
          <a:prstGeom prst="rect">
            <a:avLst/>
          </a:prstGeom>
        </p:spPr>
      </p:pic>
      <p:sp>
        <p:nvSpPr>
          <p:cNvPr id="5" name="Google Shape;56;p13">
            <a:extLst>
              <a:ext uri="{FF2B5EF4-FFF2-40B4-BE49-F238E27FC236}">
                <a16:creationId xmlns:a16="http://schemas.microsoft.com/office/drawing/2014/main" id="{CD100AB4-AA2A-9D01-B317-CC479FB82BCE}"/>
              </a:ext>
            </a:extLst>
          </p:cNvPr>
          <p:cNvSpPr txBox="1">
            <a:spLocks noGrp="1"/>
          </p:cNvSpPr>
          <p:nvPr>
            <p:ph type="body" idx="1"/>
          </p:nvPr>
        </p:nvSpPr>
        <p:spPr>
          <a:xfrm>
            <a:off x="311700" y="3060000"/>
            <a:ext cx="8520600" cy="17568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Clr>
                <a:schemeClr val="dk1"/>
              </a:buClr>
              <a:buSzPts val="1500"/>
              <a:buChar char="●"/>
            </a:pPr>
            <a:r>
              <a:rPr lang="en-US" sz="1500" dirty="0" err="1">
                <a:solidFill>
                  <a:schemeClr val="dk1"/>
                </a:solidFill>
              </a:rPr>
              <a:t>Secara</a:t>
            </a:r>
            <a:r>
              <a:rPr lang="en-US" sz="1500" dirty="0">
                <a:solidFill>
                  <a:schemeClr val="dk1"/>
                </a:solidFill>
              </a:rPr>
              <a:t> </a:t>
            </a:r>
            <a:r>
              <a:rPr lang="en-US" sz="1500" dirty="0" err="1">
                <a:solidFill>
                  <a:schemeClr val="dk1"/>
                </a:solidFill>
              </a:rPr>
              <a:t>keseluruhan</a:t>
            </a:r>
            <a:r>
              <a:rPr lang="en-US" sz="1500" dirty="0">
                <a:solidFill>
                  <a:schemeClr val="dk1"/>
                </a:solidFill>
              </a:rPr>
              <a:t>, </a:t>
            </a:r>
            <a:r>
              <a:rPr lang="en-US" sz="1500" dirty="0" err="1">
                <a:solidFill>
                  <a:schemeClr val="dk1"/>
                </a:solidFill>
              </a:rPr>
              <a:t>produk</a:t>
            </a:r>
            <a:r>
              <a:rPr lang="en-US" sz="1500" dirty="0">
                <a:solidFill>
                  <a:schemeClr val="dk1"/>
                </a:solidFill>
              </a:rPr>
              <a:t> yang </a:t>
            </a:r>
            <a:r>
              <a:rPr lang="en-US" sz="1500" dirty="0" err="1">
                <a:solidFill>
                  <a:schemeClr val="dk1"/>
                </a:solidFill>
              </a:rPr>
              <a:t>memberikan</a:t>
            </a:r>
            <a:r>
              <a:rPr lang="en-US" sz="1500" dirty="0">
                <a:solidFill>
                  <a:schemeClr val="dk1"/>
                </a:solidFill>
              </a:rPr>
              <a:t> revenue </a:t>
            </a:r>
            <a:r>
              <a:rPr lang="en-US" sz="1500" dirty="0" err="1">
                <a:solidFill>
                  <a:schemeClr val="dk1"/>
                </a:solidFill>
              </a:rPr>
              <a:t>tertinggi</a:t>
            </a:r>
            <a:r>
              <a:rPr lang="en-US" sz="1500" dirty="0">
                <a:solidFill>
                  <a:schemeClr val="dk1"/>
                </a:solidFill>
              </a:rPr>
              <a:t> </a:t>
            </a:r>
            <a:r>
              <a:rPr lang="en-US" sz="1500" dirty="0" err="1">
                <a:solidFill>
                  <a:schemeClr val="dk1"/>
                </a:solidFill>
              </a:rPr>
              <a:t>adalah</a:t>
            </a:r>
            <a:r>
              <a:rPr lang="en-US" sz="1500" dirty="0">
                <a:solidFill>
                  <a:schemeClr val="dk1"/>
                </a:solidFill>
              </a:rPr>
              <a:t> </a:t>
            </a:r>
            <a:r>
              <a:rPr lang="en-US" sz="1500" dirty="0" err="1">
                <a:solidFill>
                  <a:schemeClr val="dk1"/>
                </a:solidFill>
              </a:rPr>
              <a:t>produk</a:t>
            </a:r>
            <a:r>
              <a:rPr lang="en-US" sz="1500" dirty="0">
                <a:solidFill>
                  <a:schemeClr val="dk1"/>
                </a:solidFill>
              </a:rPr>
              <a:t> </a:t>
            </a:r>
            <a:r>
              <a:rPr lang="en-US" sz="1500" b="1" dirty="0">
                <a:solidFill>
                  <a:schemeClr val="dk1"/>
                </a:solidFill>
              </a:rPr>
              <a:t>Health &amp; Beauty</a:t>
            </a:r>
          </a:p>
          <a:p>
            <a:pPr marL="457200" lvl="0" indent="-323850" algn="l" rtl="0">
              <a:spcBef>
                <a:spcPts val="0"/>
              </a:spcBef>
              <a:spcAft>
                <a:spcPts val="0"/>
              </a:spcAft>
              <a:buClr>
                <a:schemeClr val="dk1"/>
              </a:buClr>
              <a:buSzPts val="1500"/>
              <a:buChar char="●"/>
            </a:pPr>
            <a:r>
              <a:rPr lang="en-US" sz="1500" dirty="0" err="1">
                <a:solidFill>
                  <a:schemeClr val="dk1"/>
                </a:solidFill>
              </a:rPr>
              <a:t>Produk</a:t>
            </a:r>
            <a:r>
              <a:rPr lang="en-US" sz="1500" dirty="0">
                <a:solidFill>
                  <a:schemeClr val="dk1"/>
                </a:solidFill>
              </a:rPr>
              <a:t> yang </a:t>
            </a:r>
            <a:r>
              <a:rPr lang="en-US" sz="1500" dirty="0" err="1">
                <a:solidFill>
                  <a:schemeClr val="dk1"/>
                </a:solidFill>
              </a:rPr>
              <a:t>memberikan</a:t>
            </a:r>
            <a:r>
              <a:rPr lang="en-US" sz="1500" dirty="0">
                <a:solidFill>
                  <a:schemeClr val="dk1"/>
                </a:solidFill>
              </a:rPr>
              <a:t> revenue </a:t>
            </a:r>
            <a:r>
              <a:rPr lang="en-US" sz="1500" dirty="0" err="1">
                <a:solidFill>
                  <a:schemeClr val="dk1"/>
                </a:solidFill>
              </a:rPr>
              <a:t>terbesar</a:t>
            </a:r>
            <a:r>
              <a:rPr lang="en-US" sz="1500" dirty="0">
                <a:solidFill>
                  <a:schemeClr val="dk1"/>
                </a:solidFill>
              </a:rPr>
              <a:t> </a:t>
            </a:r>
            <a:r>
              <a:rPr lang="en-US" sz="1500" dirty="0" err="1">
                <a:solidFill>
                  <a:schemeClr val="dk1"/>
                </a:solidFill>
              </a:rPr>
              <a:t>berubah</a:t>
            </a:r>
            <a:r>
              <a:rPr lang="en-US" sz="1500" dirty="0">
                <a:solidFill>
                  <a:schemeClr val="dk1"/>
                </a:solidFill>
              </a:rPr>
              <a:t> di </a:t>
            </a:r>
            <a:r>
              <a:rPr lang="en-US" sz="1500" dirty="0" err="1">
                <a:solidFill>
                  <a:schemeClr val="dk1"/>
                </a:solidFill>
              </a:rPr>
              <a:t>tiap</a:t>
            </a:r>
            <a:r>
              <a:rPr lang="en-US" sz="1500" dirty="0">
                <a:solidFill>
                  <a:schemeClr val="dk1"/>
                </a:solidFill>
              </a:rPr>
              <a:t> </a:t>
            </a:r>
            <a:r>
              <a:rPr lang="en-US" sz="1500" dirty="0" err="1">
                <a:solidFill>
                  <a:schemeClr val="dk1"/>
                </a:solidFill>
              </a:rPr>
              <a:t>tahunnya</a:t>
            </a:r>
            <a:r>
              <a:rPr lang="en-US" sz="1500" dirty="0">
                <a:solidFill>
                  <a:schemeClr val="dk1"/>
                </a:solidFill>
              </a:rPr>
              <a:t>, </a:t>
            </a:r>
            <a:r>
              <a:rPr lang="en-US" sz="1500" dirty="0" err="1">
                <a:solidFill>
                  <a:schemeClr val="dk1"/>
                </a:solidFill>
              </a:rPr>
              <a:t>hal</a:t>
            </a:r>
            <a:r>
              <a:rPr lang="en-US" sz="1500" dirty="0">
                <a:solidFill>
                  <a:schemeClr val="dk1"/>
                </a:solidFill>
              </a:rPr>
              <a:t> ini </a:t>
            </a:r>
            <a:r>
              <a:rPr lang="en-US" sz="1500" dirty="0" err="1">
                <a:solidFill>
                  <a:schemeClr val="dk1"/>
                </a:solidFill>
              </a:rPr>
              <a:t>dapat</a:t>
            </a:r>
            <a:r>
              <a:rPr lang="en-US" sz="1500" dirty="0">
                <a:solidFill>
                  <a:schemeClr val="dk1"/>
                </a:solidFill>
              </a:rPr>
              <a:t> </a:t>
            </a:r>
            <a:r>
              <a:rPr lang="en-US" sz="1500" dirty="0" err="1">
                <a:solidFill>
                  <a:schemeClr val="dk1"/>
                </a:solidFill>
              </a:rPr>
              <a:t>disebabkan</a:t>
            </a:r>
            <a:r>
              <a:rPr lang="en-US" sz="1500" dirty="0">
                <a:solidFill>
                  <a:schemeClr val="dk1"/>
                </a:solidFill>
              </a:rPr>
              <a:t> oleh trend yang </a:t>
            </a:r>
            <a:r>
              <a:rPr lang="en-US" sz="1500" dirty="0" err="1">
                <a:solidFill>
                  <a:schemeClr val="dk1"/>
                </a:solidFill>
              </a:rPr>
              <a:t>selalu</a:t>
            </a:r>
            <a:r>
              <a:rPr lang="en-US" sz="1500" dirty="0">
                <a:solidFill>
                  <a:schemeClr val="dk1"/>
                </a:solidFill>
              </a:rPr>
              <a:t> </a:t>
            </a:r>
            <a:r>
              <a:rPr lang="en-US" sz="1500" dirty="0" err="1">
                <a:solidFill>
                  <a:schemeClr val="dk1"/>
                </a:solidFill>
              </a:rPr>
              <a:t>berubah</a:t>
            </a:r>
            <a:r>
              <a:rPr lang="en-US" sz="1500" dirty="0">
                <a:solidFill>
                  <a:schemeClr val="dk1"/>
                </a:solidFill>
              </a:rPr>
              <a:t> – </a:t>
            </a:r>
            <a:r>
              <a:rPr lang="en-US" sz="1500" dirty="0" err="1">
                <a:solidFill>
                  <a:schemeClr val="dk1"/>
                </a:solidFill>
              </a:rPr>
              <a:t>ubah</a:t>
            </a:r>
            <a:r>
              <a:rPr lang="en-US" sz="1500" dirty="0">
                <a:solidFill>
                  <a:schemeClr val="dk1"/>
                </a:solidFill>
              </a:rPr>
              <a:t>.</a:t>
            </a:r>
          </a:p>
          <a:p>
            <a:pPr marL="457200" lvl="0" indent="-323850" algn="l" rtl="0">
              <a:spcBef>
                <a:spcPts val="0"/>
              </a:spcBef>
              <a:spcAft>
                <a:spcPts val="0"/>
              </a:spcAft>
              <a:buClr>
                <a:schemeClr val="dk1"/>
              </a:buClr>
              <a:buSzPts val="1500"/>
              <a:buChar char="●"/>
            </a:pPr>
            <a:r>
              <a:rPr lang="en-US" sz="1500" dirty="0" err="1">
                <a:solidFill>
                  <a:schemeClr val="dk1"/>
                </a:solidFill>
              </a:rPr>
              <a:t>Walaupun</a:t>
            </a:r>
            <a:r>
              <a:rPr lang="en-US" sz="1500" dirty="0">
                <a:solidFill>
                  <a:schemeClr val="dk1"/>
                </a:solidFill>
              </a:rPr>
              <a:t> </a:t>
            </a:r>
            <a:r>
              <a:rPr lang="en-US" sz="1500" dirty="0" err="1">
                <a:solidFill>
                  <a:schemeClr val="dk1"/>
                </a:solidFill>
              </a:rPr>
              <a:t>produk</a:t>
            </a:r>
            <a:r>
              <a:rPr lang="en-US" sz="1500" dirty="0">
                <a:solidFill>
                  <a:schemeClr val="dk1"/>
                </a:solidFill>
              </a:rPr>
              <a:t> </a:t>
            </a:r>
            <a:r>
              <a:rPr lang="en-US" sz="1500" dirty="0" err="1">
                <a:solidFill>
                  <a:schemeClr val="dk1"/>
                </a:solidFill>
              </a:rPr>
              <a:t>dengan</a:t>
            </a:r>
            <a:r>
              <a:rPr lang="en-US" sz="1500" dirty="0">
                <a:solidFill>
                  <a:schemeClr val="dk1"/>
                </a:solidFill>
              </a:rPr>
              <a:t> revenue </a:t>
            </a:r>
            <a:r>
              <a:rPr lang="en-US" sz="1500" dirty="0" err="1">
                <a:solidFill>
                  <a:schemeClr val="dk1"/>
                </a:solidFill>
              </a:rPr>
              <a:t>terbesar</a:t>
            </a:r>
            <a:r>
              <a:rPr lang="en-US" sz="1500" dirty="0">
                <a:solidFill>
                  <a:schemeClr val="dk1"/>
                </a:solidFill>
              </a:rPr>
              <a:t> </a:t>
            </a:r>
            <a:r>
              <a:rPr lang="en-US" sz="1500" dirty="0" err="1">
                <a:solidFill>
                  <a:schemeClr val="dk1"/>
                </a:solidFill>
              </a:rPr>
              <a:t>berubah</a:t>
            </a:r>
            <a:r>
              <a:rPr lang="en-US" sz="1500" dirty="0">
                <a:solidFill>
                  <a:schemeClr val="dk1"/>
                </a:solidFill>
              </a:rPr>
              <a:t> </a:t>
            </a:r>
            <a:r>
              <a:rPr lang="en-US" sz="1500" dirty="0" err="1">
                <a:solidFill>
                  <a:schemeClr val="dk1"/>
                </a:solidFill>
              </a:rPr>
              <a:t>tetapi</a:t>
            </a:r>
            <a:r>
              <a:rPr lang="en-US" sz="1500" dirty="0">
                <a:solidFill>
                  <a:schemeClr val="dk1"/>
                </a:solidFill>
              </a:rPr>
              <a:t> top 3 </a:t>
            </a:r>
            <a:r>
              <a:rPr lang="en-US" sz="1500" dirty="0" err="1">
                <a:solidFill>
                  <a:schemeClr val="dk1"/>
                </a:solidFill>
              </a:rPr>
              <a:t>produk</a:t>
            </a:r>
            <a:r>
              <a:rPr lang="en-US" sz="1500" dirty="0">
                <a:solidFill>
                  <a:schemeClr val="dk1"/>
                </a:solidFill>
              </a:rPr>
              <a:t> </a:t>
            </a:r>
            <a:r>
              <a:rPr lang="en-US" sz="1500" dirty="0" err="1">
                <a:solidFill>
                  <a:schemeClr val="dk1"/>
                </a:solidFill>
              </a:rPr>
              <a:t>masih</a:t>
            </a:r>
            <a:r>
              <a:rPr lang="en-US" sz="1500" dirty="0">
                <a:solidFill>
                  <a:schemeClr val="dk1"/>
                </a:solidFill>
              </a:rPr>
              <a:t> </a:t>
            </a:r>
            <a:r>
              <a:rPr lang="en-US" sz="1500" dirty="0" err="1">
                <a:solidFill>
                  <a:schemeClr val="dk1"/>
                </a:solidFill>
              </a:rPr>
              <a:t>didominasi</a:t>
            </a:r>
            <a:r>
              <a:rPr lang="en-US" sz="1500" dirty="0">
                <a:solidFill>
                  <a:schemeClr val="dk1"/>
                </a:solidFill>
              </a:rPr>
              <a:t> oleh </a:t>
            </a:r>
            <a:r>
              <a:rPr lang="en-US" sz="1500" dirty="0" err="1">
                <a:solidFill>
                  <a:schemeClr val="dk1"/>
                </a:solidFill>
              </a:rPr>
              <a:t>produk</a:t>
            </a:r>
            <a:r>
              <a:rPr lang="en-US" sz="1500" dirty="0">
                <a:solidFill>
                  <a:schemeClr val="dk1"/>
                </a:solidFill>
              </a:rPr>
              <a:t> yang sama </a:t>
            </a:r>
            <a:r>
              <a:rPr lang="en-US" sz="1500" dirty="0" err="1">
                <a:solidFill>
                  <a:schemeClr val="dk1"/>
                </a:solidFill>
              </a:rPr>
              <a:t>yaitu</a:t>
            </a:r>
            <a:r>
              <a:rPr lang="en-US" sz="1500" dirty="0">
                <a:solidFill>
                  <a:schemeClr val="dk1"/>
                </a:solidFill>
              </a:rPr>
              <a:t> </a:t>
            </a:r>
            <a:r>
              <a:rPr lang="en-US" sz="1500" b="1" dirty="0">
                <a:solidFill>
                  <a:schemeClr val="dk1"/>
                </a:solidFill>
              </a:rPr>
              <a:t>Health &amp; Beauty</a:t>
            </a:r>
            <a:r>
              <a:rPr lang="en-US" sz="1500" dirty="0">
                <a:solidFill>
                  <a:schemeClr val="dk1"/>
                </a:solidFill>
              </a:rPr>
              <a:t>, </a:t>
            </a:r>
            <a:r>
              <a:rPr lang="en-US" sz="1500" b="1" dirty="0">
                <a:solidFill>
                  <a:schemeClr val="dk1"/>
                </a:solidFill>
              </a:rPr>
              <a:t>Watches &amp; Gifts</a:t>
            </a:r>
            <a:r>
              <a:rPr lang="en-US" sz="1500" dirty="0">
                <a:solidFill>
                  <a:schemeClr val="dk1"/>
                </a:solidFill>
              </a:rPr>
              <a:t>, dan </a:t>
            </a:r>
            <a:r>
              <a:rPr lang="en-US" sz="1500" b="1" dirty="0">
                <a:solidFill>
                  <a:schemeClr val="dk1"/>
                </a:solidFill>
              </a:rPr>
              <a:t>Bed, Bath &amp; Table</a:t>
            </a:r>
            <a:endParaRPr sz="1500" b="1" dirty="0">
              <a:solidFill>
                <a:schemeClr val="dk1"/>
              </a:solidFill>
            </a:endParaRPr>
          </a:p>
        </p:txBody>
      </p:sp>
    </p:spTree>
    <p:extLst>
      <p:ext uri="{BB962C8B-B14F-4D97-AF65-F5344CB8AC3E}">
        <p14:creationId xmlns:p14="http://schemas.microsoft.com/office/powerpoint/2010/main" val="225266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Tableau</a:t>
            </a:r>
            <a:endParaRPr sz="1100" dirty="0">
              <a:solidFill>
                <a:schemeClr val="dk1"/>
              </a:solidFill>
            </a:endParaRPr>
          </a:p>
        </p:txBody>
      </p:sp>
      <p:pic>
        <p:nvPicPr>
          <p:cNvPr id="5" name="Picture 4" descr="Chart, bar chart&#10;&#10;Description automatically generated">
            <a:extLst>
              <a:ext uri="{FF2B5EF4-FFF2-40B4-BE49-F238E27FC236}">
                <a16:creationId xmlns:a16="http://schemas.microsoft.com/office/drawing/2014/main" id="{2BDDB750-043F-B658-8355-96BD44CB4DCC}"/>
              </a:ext>
            </a:extLst>
          </p:cNvPr>
          <p:cNvPicPr>
            <a:picLocks noChangeAspect="1"/>
          </p:cNvPicPr>
          <p:nvPr/>
        </p:nvPicPr>
        <p:blipFill rotWithShape="1">
          <a:blip r:embed="rId4"/>
          <a:srcRect l="50000"/>
          <a:stretch/>
        </p:blipFill>
        <p:spPr>
          <a:xfrm>
            <a:off x="84000" y="779599"/>
            <a:ext cx="4572000" cy="3621627"/>
          </a:xfrm>
          <a:prstGeom prst="rect">
            <a:avLst/>
          </a:prstGeom>
        </p:spPr>
      </p:pic>
      <p:sp>
        <p:nvSpPr>
          <p:cNvPr id="6" name="Google Shape;56;p13">
            <a:extLst>
              <a:ext uri="{FF2B5EF4-FFF2-40B4-BE49-F238E27FC236}">
                <a16:creationId xmlns:a16="http://schemas.microsoft.com/office/drawing/2014/main" id="{6260AE08-A557-FC59-D92C-F29312E69072}"/>
              </a:ext>
            </a:extLst>
          </p:cNvPr>
          <p:cNvSpPr txBox="1">
            <a:spLocks noGrp="1"/>
          </p:cNvSpPr>
          <p:nvPr>
            <p:ph type="body" idx="1"/>
          </p:nvPr>
        </p:nvSpPr>
        <p:spPr>
          <a:xfrm>
            <a:off x="4656000" y="1727762"/>
            <a:ext cx="4176300" cy="1756800"/>
          </a:xfrm>
          <a:prstGeom prst="rect">
            <a:avLst/>
          </a:prstGeom>
        </p:spPr>
        <p:txBody>
          <a:bodyPr spcFirstLastPara="1" wrap="square" lIns="91425" tIns="91425" rIns="91425" bIns="91425" anchor="t" anchorCtr="0">
            <a:normAutofit lnSpcReduction="10000"/>
          </a:bodyPr>
          <a:lstStyle/>
          <a:p>
            <a:pPr marL="133350" lvl="0" indent="0" algn="l" rtl="0">
              <a:spcBef>
                <a:spcPts val="0"/>
              </a:spcBef>
              <a:spcAft>
                <a:spcPts val="0"/>
              </a:spcAft>
              <a:buClr>
                <a:schemeClr val="dk1"/>
              </a:buClr>
              <a:buSzPts val="1500"/>
              <a:buNone/>
            </a:pPr>
            <a:r>
              <a:rPr lang="en-US" sz="1500" b="1" dirty="0">
                <a:solidFill>
                  <a:schemeClr val="dk1"/>
                </a:solidFill>
              </a:rPr>
              <a:t>Insights:</a:t>
            </a:r>
          </a:p>
          <a:p>
            <a:pPr marL="133350" lvl="0" indent="0" algn="l" rtl="0">
              <a:spcBef>
                <a:spcPts val="0"/>
              </a:spcBef>
              <a:spcAft>
                <a:spcPts val="0"/>
              </a:spcAft>
              <a:buClr>
                <a:schemeClr val="dk1"/>
              </a:buClr>
              <a:buSzPts val="1500"/>
              <a:buNone/>
            </a:pPr>
            <a:r>
              <a:rPr lang="en-US" sz="1500" dirty="0" err="1">
                <a:solidFill>
                  <a:schemeClr val="dk1"/>
                </a:solidFill>
              </a:rPr>
              <a:t>Terjadi</a:t>
            </a:r>
            <a:r>
              <a:rPr lang="en-US" sz="1500" dirty="0">
                <a:solidFill>
                  <a:schemeClr val="dk1"/>
                </a:solidFill>
              </a:rPr>
              <a:t> </a:t>
            </a:r>
            <a:r>
              <a:rPr lang="en-US" sz="1500" dirty="0" err="1">
                <a:solidFill>
                  <a:schemeClr val="dk1"/>
                </a:solidFill>
              </a:rPr>
              <a:t>peningkatan</a:t>
            </a:r>
            <a:r>
              <a:rPr lang="en-US" sz="1500" dirty="0">
                <a:solidFill>
                  <a:schemeClr val="dk1"/>
                </a:solidFill>
              </a:rPr>
              <a:t> </a:t>
            </a:r>
            <a:r>
              <a:rPr lang="en-US" sz="1500" dirty="0" err="1">
                <a:solidFill>
                  <a:schemeClr val="dk1"/>
                </a:solidFill>
              </a:rPr>
              <a:t>rasio</a:t>
            </a:r>
            <a:r>
              <a:rPr lang="en-US" sz="1500" dirty="0">
                <a:solidFill>
                  <a:schemeClr val="dk1"/>
                </a:solidFill>
              </a:rPr>
              <a:t> </a:t>
            </a:r>
            <a:r>
              <a:rPr lang="en-US" sz="1500" i="1" dirty="0">
                <a:solidFill>
                  <a:schemeClr val="dk1"/>
                </a:solidFill>
              </a:rPr>
              <a:t>canceled order</a:t>
            </a:r>
            <a:r>
              <a:rPr lang="en-US" sz="1500" dirty="0">
                <a:solidFill>
                  <a:schemeClr val="dk1"/>
                </a:solidFill>
              </a:rPr>
              <a:t> di </a:t>
            </a:r>
            <a:r>
              <a:rPr lang="en-US" sz="1500" dirty="0" err="1">
                <a:solidFill>
                  <a:schemeClr val="dk1"/>
                </a:solidFill>
              </a:rPr>
              <a:t>tiap</a:t>
            </a:r>
            <a:r>
              <a:rPr lang="en-US" sz="1500" dirty="0">
                <a:solidFill>
                  <a:schemeClr val="dk1"/>
                </a:solidFill>
              </a:rPr>
              <a:t> </a:t>
            </a:r>
            <a:r>
              <a:rPr lang="en-US" sz="1500" dirty="0" err="1">
                <a:solidFill>
                  <a:schemeClr val="dk1"/>
                </a:solidFill>
              </a:rPr>
              <a:t>tahunnya</a:t>
            </a:r>
            <a:r>
              <a:rPr lang="en-US" sz="1500" dirty="0">
                <a:solidFill>
                  <a:schemeClr val="dk1"/>
                </a:solidFill>
              </a:rPr>
              <a:t>. </a:t>
            </a:r>
            <a:r>
              <a:rPr lang="en-US" sz="1500" dirty="0" err="1">
                <a:solidFill>
                  <a:schemeClr val="dk1"/>
                </a:solidFill>
              </a:rPr>
              <a:t>Perlu</a:t>
            </a:r>
            <a:r>
              <a:rPr lang="en-US" sz="1500" dirty="0">
                <a:solidFill>
                  <a:schemeClr val="dk1"/>
                </a:solidFill>
              </a:rPr>
              <a:t> </a:t>
            </a:r>
            <a:r>
              <a:rPr lang="en-US" sz="1500" dirty="0" err="1">
                <a:solidFill>
                  <a:schemeClr val="dk1"/>
                </a:solidFill>
              </a:rPr>
              <a:t>diselidiki</a:t>
            </a:r>
            <a:r>
              <a:rPr lang="en-US" sz="1500" dirty="0">
                <a:solidFill>
                  <a:schemeClr val="dk1"/>
                </a:solidFill>
              </a:rPr>
              <a:t> </a:t>
            </a:r>
            <a:r>
              <a:rPr lang="en-US" sz="1500" dirty="0" err="1">
                <a:solidFill>
                  <a:schemeClr val="dk1"/>
                </a:solidFill>
              </a:rPr>
              <a:t>alasan</a:t>
            </a:r>
            <a:r>
              <a:rPr lang="en-US" sz="1500" dirty="0">
                <a:solidFill>
                  <a:schemeClr val="dk1"/>
                </a:solidFill>
              </a:rPr>
              <a:t> </a:t>
            </a:r>
            <a:r>
              <a:rPr lang="en-US" sz="1500" dirty="0" err="1">
                <a:solidFill>
                  <a:schemeClr val="dk1"/>
                </a:solidFill>
              </a:rPr>
              <a:t>peningkatan</a:t>
            </a:r>
            <a:r>
              <a:rPr lang="en-US" sz="1500" dirty="0">
                <a:solidFill>
                  <a:schemeClr val="dk1"/>
                </a:solidFill>
              </a:rPr>
              <a:t> </a:t>
            </a:r>
            <a:r>
              <a:rPr lang="en-US" sz="1500" dirty="0" err="1">
                <a:solidFill>
                  <a:schemeClr val="dk1"/>
                </a:solidFill>
              </a:rPr>
              <a:t>tersebut</a:t>
            </a:r>
            <a:r>
              <a:rPr lang="en-US" sz="1500" dirty="0">
                <a:solidFill>
                  <a:schemeClr val="dk1"/>
                </a:solidFill>
              </a:rPr>
              <a:t>. </a:t>
            </a:r>
            <a:r>
              <a:rPr lang="en-US" sz="1500" dirty="0" err="1">
                <a:solidFill>
                  <a:schemeClr val="dk1"/>
                </a:solidFill>
              </a:rPr>
              <a:t>Beberapa</a:t>
            </a:r>
            <a:r>
              <a:rPr lang="en-US" sz="1500" dirty="0">
                <a:solidFill>
                  <a:schemeClr val="dk1"/>
                </a:solidFill>
              </a:rPr>
              <a:t> </a:t>
            </a:r>
            <a:r>
              <a:rPr lang="en-US" sz="1500" dirty="0" err="1">
                <a:solidFill>
                  <a:schemeClr val="dk1"/>
                </a:solidFill>
              </a:rPr>
              <a:t>alasan</a:t>
            </a:r>
            <a:r>
              <a:rPr lang="en-US" sz="1500" dirty="0">
                <a:solidFill>
                  <a:schemeClr val="dk1"/>
                </a:solidFill>
              </a:rPr>
              <a:t> yang </a:t>
            </a:r>
            <a:r>
              <a:rPr lang="en-US" sz="1500" dirty="0" err="1">
                <a:solidFill>
                  <a:schemeClr val="dk1"/>
                </a:solidFill>
              </a:rPr>
              <a:t>memungkinkan</a:t>
            </a:r>
            <a:r>
              <a:rPr lang="en-US" sz="1500" dirty="0">
                <a:solidFill>
                  <a:schemeClr val="dk1"/>
                </a:solidFill>
              </a:rPr>
              <a:t> </a:t>
            </a:r>
            <a:r>
              <a:rPr lang="en-US" sz="1500" dirty="0" err="1">
                <a:solidFill>
                  <a:schemeClr val="dk1"/>
                </a:solidFill>
              </a:rPr>
              <a:t>adalah</a:t>
            </a:r>
            <a:r>
              <a:rPr lang="en-US" sz="1500" dirty="0">
                <a:solidFill>
                  <a:schemeClr val="dk1"/>
                </a:solidFill>
              </a:rPr>
              <a:t> salah </a:t>
            </a:r>
            <a:r>
              <a:rPr lang="en-US" sz="1500" dirty="0" err="1">
                <a:solidFill>
                  <a:schemeClr val="dk1"/>
                </a:solidFill>
              </a:rPr>
              <a:t>pesan</a:t>
            </a:r>
            <a:r>
              <a:rPr lang="en-US" sz="1500" dirty="0">
                <a:solidFill>
                  <a:schemeClr val="dk1"/>
                </a:solidFill>
              </a:rPr>
              <a:t> dan </a:t>
            </a:r>
            <a:r>
              <a:rPr lang="en-US" sz="1500" dirty="0" err="1">
                <a:solidFill>
                  <a:schemeClr val="dk1"/>
                </a:solidFill>
              </a:rPr>
              <a:t>masalah</a:t>
            </a:r>
            <a:r>
              <a:rPr lang="en-US" sz="1500" dirty="0">
                <a:solidFill>
                  <a:schemeClr val="dk1"/>
                </a:solidFill>
              </a:rPr>
              <a:t> </a:t>
            </a:r>
            <a:r>
              <a:rPr lang="en-US" sz="1500" dirty="0" err="1">
                <a:solidFill>
                  <a:schemeClr val="dk1"/>
                </a:solidFill>
              </a:rPr>
              <a:t>pembayaran</a:t>
            </a:r>
            <a:endParaRPr sz="1500" dirty="0">
              <a:solidFill>
                <a:schemeClr val="dk1"/>
              </a:solidFill>
            </a:endParaRPr>
          </a:p>
        </p:txBody>
      </p:sp>
    </p:spTree>
    <p:extLst>
      <p:ext uri="{BB962C8B-B14F-4D97-AF65-F5344CB8AC3E}">
        <p14:creationId xmlns:p14="http://schemas.microsoft.com/office/powerpoint/2010/main" val="1465455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Tableau</a:t>
            </a:r>
            <a:endParaRPr sz="1100" dirty="0">
              <a:solidFill>
                <a:schemeClr val="dk1"/>
              </a:solidFill>
            </a:endParaRPr>
          </a:p>
        </p:txBody>
      </p:sp>
      <p:pic>
        <p:nvPicPr>
          <p:cNvPr id="7" name="Picture 6" descr="Chart, bar chart&#10;&#10;Description automatically generated">
            <a:extLst>
              <a:ext uri="{FF2B5EF4-FFF2-40B4-BE49-F238E27FC236}">
                <a16:creationId xmlns:a16="http://schemas.microsoft.com/office/drawing/2014/main" id="{C043648F-A4B3-3FA7-BE37-DFB3F9F91FDD}"/>
              </a:ext>
            </a:extLst>
          </p:cNvPr>
          <p:cNvPicPr>
            <a:picLocks noChangeAspect="1"/>
          </p:cNvPicPr>
          <p:nvPr/>
        </p:nvPicPr>
        <p:blipFill rotWithShape="1">
          <a:blip r:embed="rId4"/>
          <a:srcRect t="47378"/>
          <a:stretch/>
        </p:blipFill>
        <p:spPr>
          <a:xfrm>
            <a:off x="0" y="684649"/>
            <a:ext cx="9144000" cy="1905763"/>
          </a:xfrm>
          <a:prstGeom prst="rect">
            <a:avLst/>
          </a:prstGeom>
        </p:spPr>
      </p:pic>
      <p:sp>
        <p:nvSpPr>
          <p:cNvPr id="5" name="Google Shape;56;p13">
            <a:extLst>
              <a:ext uri="{FF2B5EF4-FFF2-40B4-BE49-F238E27FC236}">
                <a16:creationId xmlns:a16="http://schemas.microsoft.com/office/drawing/2014/main" id="{0AA88162-55A0-55D1-7CF4-229CF915440A}"/>
              </a:ext>
            </a:extLst>
          </p:cNvPr>
          <p:cNvSpPr txBox="1">
            <a:spLocks noGrp="1"/>
          </p:cNvSpPr>
          <p:nvPr>
            <p:ph type="body" idx="1"/>
          </p:nvPr>
        </p:nvSpPr>
        <p:spPr>
          <a:xfrm>
            <a:off x="311700" y="3060000"/>
            <a:ext cx="8520600" cy="17568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Clr>
                <a:schemeClr val="dk1"/>
              </a:buClr>
              <a:buSzPts val="1500"/>
              <a:buChar char="●"/>
            </a:pPr>
            <a:r>
              <a:rPr lang="en-US" sz="1500" dirty="0" err="1">
                <a:solidFill>
                  <a:schemeClr val="dk1"/>
                </a:solidFill>
              </a:rPr>
              <a:t>Secara</a:t>
            </a:r>
            <a:r>
              <a:rPr lang="en-US" sz="1500" dirty="0">
                <a:solidFill>
                  <a:schemeClr val="dk1"/>
                </a:solidFill>
              </a:rPr>
              <a:t> </a:t>
            </a:r>
            <a:r>
              <a:rPr lang="en-US" sz="1500" dirty="0" err="1">
                <a:solidFill>
                  <a:schemeClr val="dk1"/>
                </a:solidFill>
              </a:rPr>
              <a:t>keseluruhan</a:t>
            </a:r>
            <a:r>
              <a:rPr lang="en-US" sz="1500" dirty="0">
                <a:solidFill>
                  <a:schemeClr val="dk1"/>
                </a:solidFill>
              </a:rPr>
              <a:t>, </a:t>
            </a:r>
            <a:r>
              <a:rPr lang="en-US" sz="1500" dirty="0" err="1">
                <a:solidFill>
                  <a:schemeClr val="dk1"/>
                </a:solidFill>
              </a:rPr>
              <a:t>produk</a:t>
            </a:r>
            <a:r>
              <a:rPr lang="en-US" sz="1500" dirty="0">
                <a:solidFill>
                  <a:schemeClr val="dk1"/>
                </a:solidFill>
              </a:rPr>
              <a:t> yang paling </a:t>
            </a:r>
            <a:r>
              <a:rPr lang="en-US" sz="1500" dirty="0" err="1">
                <a:solidFill>
                  <a:schemeClr val="dk1"/>
                </a:solidFill>
              </a:rPr>
              <a:t>sering</a:t>
            </a:r>
            <a:r>
              <a:rPr lang="en-US" sz="1500" dirty="0">
                <a:solidFill>
                  <a:schemeClr val="dk1"/>
                </a:solidFill>
              </a:rPr>
              <a:t> di-</a:t>
            </a:r>
            <a:r>
              <a:rPr lang="en-US" sz="1500" i="1" dirty="0">
                <a:solidFill>
                  <a:schemeClr val="dk1"/>
                </a:solidFill>
              </a:rPr>
              <a:t>cancel </a:t>
            </a:r>
            <a:r>
              <a:rPr lang="en-US" sz="1500" dirty="0" err="1">
                <a:solidFill>
                  <a:schemeClr val="dk1"/>
                </a:solidFill>
              </a:rPr>
              <a:t>transaksinya</a:t>
            </a:r>
            <a:r>
              <a:rPr lang="en-US" sz="1500" i="1" dirty="0">
                <a:solidFill>
                  <a:schemeClr val="dk1"/>
                </a:solidFill>
              </a:rPr>
              <a:t> </a:t>
            </a:r>
            <a:r>
              <a:rPr lang="en-US" sz="1500" dirty="0" err="1">
                <a:solidFill>
                  <a:schemeClr val="dk1"/>
                </a:solidFill>
              </a:rPr>
              <a:t>adalah</a:t>
            </a:r>
            <a:r>
              <a:rPr lang="en-US" sz="1500" dirty="0">
                <a:solidFill>
                  <a:schemeClr val="dk1"/>
                </a:solidFill>
              </a:rPr>
              <a:t> </a:t>
            </a:r>
            <a:r>
              <a:rPr lang="en-US" sz="1500" b="1" dirty="0">
                <a:solidFill>
                  <a:schemeClr val="dk1"/>
                </a:solidFill>
              </a:rPr>
              <a:t>Sports &amp; Leisure</a:t>
            </a:r>
          </a:p>
          <a:p>
            <a:pPr marL="457200" lvl="0" indent="-323850" algn="l" rtl="0">
              <a:spcBef>
                <a:spcPts val="0"/>
              </a:spcBef>
              <a:spcAft>
                <a:spcPts val="0"/>
              </a:spcAft>
              <a:buClr>
                <a:schemeClr val="dk1"/>
              </a:buClr>
              <a:buSzPts val="1500"/>
              <a:buChar char="●"/>
            </a:pPr>
            <a:r>
              <a:rPr lang="en-US" sz="1500" dirty="0">
                <a:solidFill>
                  <a:schemeClr val="dk1"/>
                </a:solidFill>
              </a:rPr>
              <a:t>Di </a:t>
            </a:r>
            <a:r>
              <a:rPr lang="en-US" sz="1500" dirty="0" err="1">
                <a:solidFill>
                  <a:schemeClr val="dk1"/>
                </a:solidFill>
              </a:rPr>
              <a:t>analisis</a:t>
            </a:r>
            <a:r>
              <a:rPr lang="en-US" sz="1500" dirty="0">
                <a:solidFill>
                  <a:schemeClr val="dk1"/>
                </a:solidFill>
              </a:rPr>
              <a:t> </a:t>
            </a:r>
            <a:r>
              <a:rPr lang="en-US" sz="1500" dirty="0" err="1">
                <a:solidFill>
                  <a:schemeClr val="dk1"/>
                </a:solidFill>
              </a:rPr>
              <a:t>sebelumnya</a:t>
            </a:r>
            <a:r>
              <a:rPr lang="en-US" sz="1500" dirty="0">
                <a:solidFill>
                  <a:schemeClr val="dk1"/>
                </a:solidFill>
              </a:rPr>
              <a:t> </a:t>
            </a:r>
            <a:r>
              <a:rPr lang="en-US" sz="1500" dirty="0" err="1">
                <a:solidFill>
                  <a:schemeClr val="dk1"/>
                </a:solidFill>
              </a:rPr>
              <a:t>kita</a:t>
            </a:r>
            <a:r>
              <a:rPr lang="en-US" sz="1500" dirty="0">
                <a:solidFill>
                  <a:schemeClr val="dk1"/>
                </a:solidFill>
              </a:rPr>
              <a:t> </a:t>
            </a:r>
            <a:r>
              <a:rPr lang="en-US" sz="1500" dirty="0" err="1">
                <a:solidFill>
                  <a:schemeClr val="dk1"/>
                </a:solidFill>
              </a:rPr>
              <a:t>mengetahui</a:t>
            </a:r>
            <a:r>
              <a:rPr lang="en-US" sz="1500" dirty="0">
                <a:solidFill>
                  <a:schemeClr val="dk1"/>
                </a:solidFill>
              </a:rPr>
              <a:t> </a:t>
            </a:r>
            <a:r>
              <a:rPr lang="en-US" sz="1500" dirty="0" err="1">
                <a:solidFill>
                  <a:schemeClr val="dk1"/>
                </a:solidFill>
              </a:rPr>
              <a:t>bahwa</a:t>
            </a:r>
            <a:r>
              <a:rPr lang="en-US" sz="1500" dirty="0">
                <a:solidFill>
                  <a:schemeClr val="dk1"/>
                </a:solidFill>
              </a:rPr>
              <a:t> </a:t>
            </a:r>
            <a:r>
              <a:rPr lang="en-US" sz="1500" dirty="0" err="1">
                <a:solidFill>
                  <a:schemeClr val="dk1"/>
                </a:solidFill>
              </a:rPr>
              <a:t>produk</a:t>
            </a:r>
            <a:r>
              <a:rPr lang="en-US" sz="1500" dirty="0">
                <a:solidFill>
                  <a:schemeClr val="dk1"/>
                </a:solidFill>
              </a:rPr>
              <a:t> </a:t>
            </a:r>
            <a:r>
              <a:rPr lang="en-US" sz="1500" b="1" dirty="0">
                <a:solidFill>
                  <a:schemeClr val="dk1"/>
                </a:solidFill>
              </a:rPr>
              <a:t>Health &amp; Beauty</a:t>
            </a:r>
            <a:r>
              <a:rPr lang="en-US" sz="1500" dirty="0">
                <a:solidFill>
                  <a:schemeClr val="dk1"/>
                </a:solidFill>
              </a:rPr>
              <a:t> </a:t>
            </a:r>
            <a:r>
              <a:rPr lang="en-US" sz="1500" dirty="0" err="1">
                <a:solidFill>
                  <a:schemeClr val="dk1"/>
                </a:solidFill>
              </a:rPr>
              <a:t>memberikan</a:t>
            </a:r>
            <a:r>
              <a:rPr lang="en-US" sz="1500" dirty="0">
                <a:solidFill>
                  <a:schemeClr val="dk1"/>
                </a:solidFill>
              </a:rPr>
              <a:t> revenue </a:t>
            </a:r>
            <a:r>
              <a:rPr lang="en-US" sz="1500" dirty="0" err="1">
                <a:solidFill>
                  <a:schemeClr val="dk1"/>
                </a:solidFill>
              </a:rPr>
              <a:t>terbanyak</a:t>
            </a:r>
            <a:r>
              <a:rPr lang="en-US" sz="1500" dirty="0">
                <a:solidFill>
                  <a:schemeClr val="dk1"/>
                </a:solidFill>
              </a:rPr>
              <a:t> di </a:t>
            </a:r>
            <a:r>
              <a:rPr lang="en-US" sz="1500" dirty="0" err="1">
                <a:solidFill>
                  <a:schemeClr val="dk1"/>
                </a:solidFill>
              </a:rPr>
              <a:t>tahun</a:t>
            </a:r>
            <a:r>
              <a:rPr lang="en-US" sz="1500" dirty="0">
                <a:solidFill>
                  <a:schemeClr val="dk1"/>
                </a:solidFill>
              </a:rPr>
              <a:t> 2018, </a:t>
            </a:r>
            <a:r>
              <a:rPr lang="en-US" sz="1500" dirty="0" err="1">
                <a:solidFill>
                  <a:schemeClr val="dk1"/>
                </a:solidFill>
              </a:rPr>
              <a:t>namun</a:t>
            </a:r>
            <a:r>
              <a:rPr lang="en-US" sz="1500" dirty="0">
                <a:solidFill>
                  <a:schemeClr val="dk1"/>
                </a:solidFill>
              </a:rPr>
              <a:t> </a:t>
            </a:r>
            <a:r>
              <a:rPr lang="en-US" sz="1500" dirty="0" err="1">
                <a:solidFill>
                  <a:schemeClr val="dk1"/>
                </a:solidFill>
              </a:rPr>
              <a:t>ternyata</a:t>
            </a:r>
            <a:r>
              <a:rPr lang="en-US" sz="1500" dirty="0">
                <a:solidFill>
                  <a:schemeClr val="dk1"/>
                </a:solidFill>
              </a:rPr>
              <a:t> </a:t>
            </a:r>
            <a:r>
              <a:rPr lang="en-US" sz="1500" dirty="0" err="1">
                <a:solidFill>
                  <a:schemeClr val="dk1"/>
                </a:solidFill>
              </a:rPr>
              <a:t>produk</a:t>
            </a:r>
            <a:r>
              <a:rPr lang="en-US" sz="1500" dirty="0">
                <a:solidFill>
                  <a:schemeClr val="dk1"/>
                </a:solidFill>
              </a:rPr>
              <a:t> </a:t>
            </a:r>
            <a:r>
              <a:rPr lang="en-US" sz="1500" dirty="0" err="1">
                <a:solidFill>
                  <a:schemeClr val="dk1"/>
                </a:solidFill>
              </a:rPr>
              <a:t>tersebut</a:t>
            </a:r>
            <a:r>
              <a:rPr lang="en-US" sz="1500" dirty="0">
                <a:solidFill>
                  <a:schemeClr val="dk1"/>
                </a:solidFill>
              </a:rPr>
              <a:t> juga </a:t>
            </a:r>
            <a:r>
              <a:rPr lang="en-US" sz="1500" dirty="0" err="1">
                <a:solidFill>
                  <a:schemeClr val="dk1"/>
                </a:solidFill>
              </a:rPr>
              <a:t>menjadi</a:t>
            </a:r>
            <a:r>
              <a:rPr lang="en-US" sz="1500" dirty="0">
                <a:solidFill>
                  <a:schemeClr val="dk1"/>
                </a:solidFill>
              </a:rPr>
              <a:t> </a:t>
            </a:r>
            <a:r>
              <a:rPr lang="en-US" sz="1500" dirty="0" err="1">
                <a:solidFill>
                  <a:schemeClr val="dk1"/>
                </a:solidFill>
              </a:rPr>
              <a:t>produk</a:t>
            </a:r>
            <a:r>
              <a:rPr lang="en-US" sz="1500" dirty="0">
                <a:solidFill>
                  <a:schemeClr val="dk1"/>
                </a:solidFill>
              </a:rPr>
              <a:t> paling </a:t>
            </a:r>
            <a:r>
              <a:rPr lang="en-US" sz="1500" dirty="0" err="1">
                <a:solidFill>
                  <a:schemeClr val="dk1"/>
                </a:solidFill>
              </a:rPr>
              <a:t>sering</a:t>
            </a:r>
            <a:r>
              <a:rPr lang="en-US" sz="1500" dirty="0">
                <a:solidFill>
                  <a:schemeClr val="dk1"/>
                </a:solidFill>
              </a:rPr>
              <a:t> di-</a:t>
            </a:r>
            <a:r>
              <a:rPr lang="en-US" sz="1500" i="1" dirty="0">
                <a:solidFill>
                  <a:schemeClr val="dk1"/>
                </a:solidFill>
              </a:rPr>
              <a:t>cancel</a:t>
            </a:r>
            <a:r>
              <a:rPr lang="en-US" sz="1500" dirty="0">
                <a:solidFill>
                  <a:schemeClr val="dk1"/>
                </a:solidFill>
              </a:rPr>
              <a:t> di </a:t>
            </a:r>
            <a:r>
              <a:rPr lang="en-US" sz="1500" dirty="0" err="1">
                <a:solidFill>
                  <a:schemeClr val="dk1"/>
                </a:solidFill>
              </a:rPr>
              <a:t>tahun</a:t>
            </a:r>
            <a:r>
              <a:rPr lang="en-US" sz="1500" dirty="0">
                <a:solidFill>
                  <a:schemeClr val="dk1"/>
                </a:solidFill>
              </a:rPr>
              <a:t> yang sama. Ada </a:t>
            </a:r>
            <a:r>
              <a:rPr lang="en-US" sz="1500" dirty="0" err="1">
                <a:solidFill>
                  <a:schemeClr val="dk1"/>
                </a:solidFill>
              </a:rPr>
              <a:t>kemungkinan</a:t>
            </a:r>
            <a:r>
              <a:rPr lang="en-US" sz="1500" dirty="0">
                <a:solidFill>
                  <a:schemeClr val="dk1"/>
                </a:solidFill>
              </a:rPr>
              <a:t> </a:t>
            </a:r>
            <a:r>
              <a:rPr lang="en-US" sz="1500" dirty="0" err="1">
                <a:solidFill>
                  <a:schemeClr val="dk1"/>
                </a:solidFill>
              </a:rPr>
              <a:t>hubungan</a:t>
            </a:r>
            <a:r>
              <a:rPr lang="en-US" sz="1500" dirty="0">
                <a:solidFill>
                  <a:schemeClr val="dk1"/>
                </a:solidFill>
              </a:rPr>
              <a:t> </a:t>
            </a:r>
            <a:r>
              <a:rPr lang="en-US" sz="1500" dirty="0" err="1">
                <a:solidFill>
                  <a:schemeClr val="dk1"/>
                </a:solidFill>
              </a:rPr>
              <a:t>korelasi</a:t>
            </a:r>
            <a:r>
              <a:rPr lang="en-US" sz="1500" dirty="0">
                <a:solidFill>
                  <a:schemeClr val="dk1"/>
                </a:solidFill>
              </a:rPr>
              <a:t> </a:t>
            </a:r>
            <a:r>
              <a:rPr lang="en-US" sz="1500" dirty="0" err="1">
                <a:solidFill>
                  <a:schemeClr val="dk1"/>
                </a:solidFill>
              </a:rPr>
              <a:t>antara</a:t>
            </a:r>
            <a:r>
              <a:rPr lang="en-US" sz="1500" dirty="0">
                <a:solidFill>
                  <a:schemeClr val="dk1"/>
                </a:solidFill>
              </a:rPr>
              <a:t> revenue </a:t>
            </a:r>
            <a:r>
              <a:rPr lang="en-US" sz="1500" dirty="0" err="1">
                <a:solidFill>
                  <a:schemeClr val="dk1"/>
                </a:solidFill>
              </a:rPr>
              <a:t>atau</a:t>
            </a:r>
            <a:r>
              <a:rPr lang="en-US" sz="1500" dirty="0">
                <a:solidFill>
                  <a:schemeClr val="dk1"/>
                </a:solidFill>
              </a:rPr>
              <a:t> </a:t>
            </a:r>
            <a:r>
              <a:rPr lang="en-US" sz="1500" dirty="0" err="1">
                <a:solidFill>
                  <a:schemeClr val="dk1"/>
                </a:solidFill>
              </a:rPr>
              <a:t>jumlah</a:t>
            </a:r>
            <a:r>
              <a:rPr lang="en-US" sz="1500" dirty="0">
                <a:solidFill>
                  <a:schemeClr val="dk1"/>
                </a:solidFill>
              </a:rPr>
              <a:t> </a:t>
            </a:r>
            <a:r>
              <a:rPr lang="en-US" sz="1500" dirty="0" err="1">
                <a:solidFill>
                  <a:schemeClr val="dk1"/>
                </a:solidFill>
              </a:rPr>
              <a:t>transaksi</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jumlah</a:t>
            </a:r>
            <a:r>
              <a:rPr lang="en-US" sz="1500" dirty="0">
                <a:solidFill>
                  <a:schemeClr val="dk1"/>
                </a:solidFill>
              </a:rPr>
              <a:t> order yang di-cancel.</a:t>
            </a:r>
            <a:endParaRPr sz="1500" dirty="0">
              <a:solidFill>
                <a:schemeClr val="dk1"/>
              </a:solidFill>
            </a:endParaRPr>
          </a:p>
        </p:txBody>
      </p:sp>
    </p:spTree>
    <p:extLst>
      <p:ext uri="{BB962C8B-B14F-4D97-AF65-F5344CB8AC3E}">
        <p14:creationId xmlns:p14="http://schemas.microsoft.com/office/powerpoint/2010/main" val="407867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graphicFrame>
        <p:nvGraphicFramePr>
          <p:cNvPr id="4" name="Table 3">
            <a:extLst>
              <a:ext uri="{FF2B5EF4-FFF2-40B4-BE49-F238E27FC236}">
                <a16:creationId xmlns:a16="http://schemas.microsoft.com/office/drawing/2014/main" id="{AE97EB24-C003-F98A-B8A1-AA276ADD1540}"/>
              </a:ext>
            </a:extLst>
          </p:cNvPr>
          <p:cNvGraphicFramePr>
            <a:graphicFrameLocks noGrp="1"/>
          </p:cNvGraphicFramePr>
          <p:nvPr/>
        </p:nvGraphicFramePr>
        <p:xfrm>
          <a:off x="1850999" y="1089273"/>
          <a:ext cx="5442000" cy="1501140"/>
        </p:xfrm>
        <a:graphic>
          <a:graphicData uri="http://schemas.openxmlformats.org/drawingml/2006/table">
            <a:tbl>
              <a:tblPr>
                <a:tableStyleId>{22838BEF-8BB2-4498-84A7-C5851F593DF1}</a:tableStyleId>
              </a:tblPr>
              <a:tblGrid>
                <a:gridCol w="907000">
                  <a:extLst>
                    <a:ext uri="{9D8B030D-6E8A-4147-A177-3AD203B41FA5}">
                      <a16:colId xmlns:a16="http://schemas.microsoft.com/office/drawing/2014/main" val="3614175410"/>
                    </a:ext>
                  </a:extLst>
                </a:gridCol>
                <a:gridCol w="907000">
                  <a:extLst>
                    <a:ext uri="{9D8B030D-6E8A-4147-A177-3AD203B41FA5}">
                      <a16:colId xmlns:a16="http://schemas.microsoft.com/office/drawing/2014/main" val="1033708682"/>
                    </a:ext>
                  </a:extLst>
                </a:gridCol>
                <a:gridCol w="907000">
                  <a:extLst>
                    <a:ext uri="{9D8B030D-6E8A-4147-A177-3AD203B41FA5}">
                      <a16:colId xmlns:a16="http://schemas.microsoft.com/office/drawing/2014/main" val="532967783"/>
                    </a:ext>
                  </a:extLst>
                </a:gridCol>
                <a:gridCol w="907000">
                  <a:extLst>
                    <a:ext uri="{9D8B030D-6E8A-4147-A177-3AD203B41FA5}">
                      <a16:colId xmlns:a16="http://schemas.microsoft.com/office/drawing/2014/main" val="339812016"/>
                    </a:ext>
                  </a:extLst>
                </a:gridCol>
                <a:gridCol w="907000">
                  <a:extLst>
                    <a:ext uri="{9D8B030D-6E8A-4147-A177-3AD203B41FA5}">
                      <a16:colId xmlns:a16="http://schemas.microsoft.com/office/drawing/2014/main" val="3073952575"/>
                    </a:ext>
                  </a:extLst>
                </a:gridCol>
                <a:gridCol w="907000">
                  <a:extLst>
                    <a:ext uri="{9D8B030D-6E8A-4147-A177-3AD203B41FA5}">
                      <a16:colId xmlns:a16="http://schemas.microsoft.com/office/drawing/2014/main" val="383132538"/>
                    </a:ext>
                  </a:extLst>
                </a:gridCol>
              </a:tblGrid>
              <a:tr h="375285">
                <a:tc>
                  <a:txBody>
                    <a:bodyPr/>
                    <a:lstStyle/>
                    <a:p>
                      <a:pPr algn="ctr" fontAlgn="b"/>
                      <a:r>
                        <a:rPr lang="en-US" sz="1200" b="1" u="none" strike="noStrike" dirty="0">
                          <a:solidFill>
                            <a:srgbClr val="000000"/>
                          </a:solidFill>
                          <a:effectLst/>
                        </a:rPr>
                        <a:t>Year</a:t>
                      </a:r>
                      <a:endParaRPr lang="id-ID"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rgbClr val="000000"/>
                          </a:solidFill>
                          <a:effectLst/>
                        </a:rPr>
                        <a:t>Credit Card</a:t>
                      </a:r>
                      <a:endParaRPr lang="id-ID"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err="1">
                          <a:solidFill>
                            <a:srgbClr val="000000"/>
                          </a:solidFill>
                          <a:effectLst/>
                        </a:rPr>
                        <a:t>Boleto</a:t>
                      </a:r>
                      <a:endParaRPr lang="id-ID"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rgbClr val="000000"/>
                          </a:solidFill>
                          <a:effectLst/>
                        </a:rPr>
                        <a:t>Voucher</a:t>
                      </a:r>
                      <a:endParaRPr lang="id-ID"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solidFill>
                            <a:srgbClr val="000000"/>
                          </a:solidFill>
                          <a:effectLst/>
                        </a:rPr>
                        <a:t>Debit Card</a:t>
                      </a:r>
                      <a:endParaRPr lang="id-ID"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Not Defined</a:t>
                      </a:r>
                      <a:endParaRPr lang="id-ID"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42384849"/>
                  </a:ext>
                </a:extLst>
              </a:tr>
              <a:tr h="375285">
                <a:tc>
                  <a:txBody>
                    <a:bodyPr/>
                    <a:lstStyle/>
                    <a:p>
                      <a:pPr algn="ctr" fontAlgn="b"/>
                      <a:r>
                        <a:rPr lang="id-ID" sz="1100" b="0" u="none" strike="noStrike">
                          <a:solidFill>
                            <a:srgbClr val="000000"/>
                          </a:solidFill>
                          <a:effectLst/>
                        </a:rPr>
                        <a:t>2016</a:t>
                      </a:r>
                      <a:endParaRPr lang="id-ID"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u="none" strike="noStrike" dirty="0">
                          <a:solidFill>
                            <a:srgbClr val="000000"/>
                          </a:solidFill>
                          <a:effectLst/>
                        </a:rPr>
                        <a:t>258</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u="none" strike="noStrike" dirty="0">
                          <a:solidFill>
                            <a:srgbClr val="000000"/>
                          </a:solidFill>
                          <a:effectLst/>
                        </a:rPr>
                        <a:t>63</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u="none" strike="noStrike" dirty="0">
                          <a:solidFill>
                            <a:srgbClr val="000000"/>
                          </a:solidFill>
                          <a:effectLst/>
                        </a:rPr>
                        <a:t>23</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2</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0</a:t>
                      </a:r>
                      <a:endParaRPr lang="id-ID"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4799868"/>
                  </a:ext>
                </a:extLst>
              </a:tr>
              <a:tr h="375285">
                <a:tc>
                  <a:txBody>
                    <a:bodyPr/>
                    <a:lstStyle/>
                    <a:p>
                      <a:pPr algn="ctr" fontAlgn="b"/>
                      <a:r>
                        <a:rPr lang="id-ID" sz="1100" b="0" u="none" strike="noStrike">
                          <a:solidFill>
                            <a:srgbClr val="000000"/>
                          </a:solidFill>
                          <a:effectLst/>
                        </a:rPr>
                        <a:t>2017</a:t>
                      </a:r>
                      <a:endParaRPr lang="id-ID"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u="none" strike="noStrike" dirty="0">
                          <a:solidFill>
                            <a:srgbClr val="000000"/>
                          </a:solidFill>
                          <a:effectLst/>
                        </a:rPr>
                        <a:t>34,568</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u="none" strike="noStrike" dirty="0">
                          <a:solidFill>
                            <a:srgbClr val="000000"/>
                          </a:solidFill>
                          <a:effectLst/>
                        </a:rPr>
                        <a:t>9,508</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u="none" strike="noStrike" dirty="0">
                          <a:solidFill>
                            <a:srgbClr val="000000"/>
                          </a:solidFill>
                          <a:effectLst/>
                        </a:rPr>
                        <a:t>3,027</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u="none" strike="noStrike" dirty="0">
                          <a:solidFill>
                            <a:srgbClr val="000000"/>
                          </a:solidFill>
                          <a:effectLst/>
                        </a:rPr>
                        <a:t>422</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0</a:t>
                      </a:r>
                      <a:endParaRPr lang="id-ID"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87862954"/>
                  </a:ext>
                </a:extLst>
              </a:tr>
              <a:tr h="375285">
                <a:tc>
                  <a:txBody>
                    <a:bodyPr/>
                    <a:lstStyle/>
                    <a:p>
                      <a:pPr algn="ctr" fontAlgn="b"/>
                      <a:r>
                        <a:rPr lang="id-ID" sz="1100" b="0" u="none" strike="noStrike">
                          <a:solidFill>
                            <a:srgbClr val="000000"/>
                          </a:solidFill>
                          <a:effectLst/>
                        </a:rPr>
                        <a:t>2018</a:t>
                      </a:r>
                      <a:endParaRPr lang="id-ID"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41</a:t>
                      </a:r>
                      <a:r>
                        <a:rPr lang="en-US" sz="1100" b="0" u="none" strike="noStrike" dirty="0">
                          <a:solidFill>
                            <a:srgbClr val="000000"/>
                          </a:solidFill>
                          <a:effectLst/>
                        </a:rPr>
                        <a:t>,969</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u="none" strike="noStrike" dirty="0">
                          <a:solidFill>
                            <a:srgbClr val="000000"/>
                          </a:solidFill>
                          <a:effectLst/>
                        </a:rPr>
                        <a:t>10,213</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u="none" strike="noStrike" dirty="0">
                          <a:solidFill>
                            <a:srgbClr val="000000"/>
                          </a:solidFill>
                          <a:effectLst/>
                        </a:rPr>
                        <a:t>2,725</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u="none" strike="noStrike" dirty="0">
                          <a:solidFill>
                            <a:srgbClr val="000000"/>
                          </a:solidFill>
                          <a:effectLst/>
                        </a:rPr>
                        <a:t>1,105</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3</a:t>
                      </a:r>
                      <a:endParaRPr lang="id-ID"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61433484"/>
                  </a:ext>
                </a:extLst>
              </a:tr>
            </a:tbl>
          </a:graphicData>
        </a:graphic>
      </p:graphicFrame>
      <p:sp>
        <p:nvSpPr>
          <p:cNvPr id="5" name="TextBox 4">
            <a:extLst>
              <a:ext uri="{FF2B5EF4-FFF2-40B4-BE49-F238E27FC236}">
                <a16:creationId xmlns:a16="http://schemas.microsoft.com/office/drawing/2014/main" id="{5FFE666E-4DDE-2CB2-6D9A-5BF46864D236}"/>
              </a:ext>
            </a:extLst>
          </p:cNvPr>
          <p:cNvSpPr txBox="1"/>
          <p:nvPr/>
        </p:nvSpPr>
        <p:spPr>
          <a:xfrm>
            <a:off x="2440647" y="755235"/>
            <a:ext cx="4262705" cy="307777"/>
          </a:xfrm>
          <a:prstGeom prst="rect">
            <a:avLst/>
          </a:prstGeom>
          <a:noFill/>
        </p:spPr>
        <p:txBody>
          <a:bodyPr wrap="none" rtlCol="0">
            <a:spAutoFit/>
          </a:bodyPr>
          <a:lstStyle/>
          <a:p>
            <a:r>
              <a:rPr lang="en-US" b="1" dirty="0"/>
              <a:t>Number of Transactions of Every Payment Type</a:t>
            </a:r>
            <a:endParaRPr lang="id-ID" b="1" dirty="0"/>
          </a:p>
        </p:txBody>
      </p:sp>
      <p:sp>
        <p:nvSpPr>
          <p:cNvPr id="6" name="TextBox 5">
            <a:extLst>
              <a:ext uri="{FF2B5EF4-FFF2-40B4-BE49-F238E27FC236}">
                <a16:creationId xmlns:a16="http://schemas.microsoft.com/office/drawing/2014/main" id="{D81F64C0-D38A-6F2C-AA53-20EDC03112A1}"/>
              </a:ext>
            </a:extLst>
          </p:cNvPr>
          <p:cNvSpPr txBox="1"/>
          <p:nvPr/>
        </p:nvSpPr>
        <p:spPr>
          <a:xfrm>
            <a:off x="811500" y="2850575"/>
            <a:ext cx="8020800" cy="1815882"/>
          </a:xfrm>
          <a:prstGeom prst="rect">
            <a:avLst/>
          </a:prstGeom>
          <a:noFill/>
        </p:spPr>
        <p:txBody>
          <a:bodyPr wrap="square" rtlCol="0">
            <a:spAutoFit/>
          </a:bodyPr>
          <a:lstStyle/>
          <a:p>
            <a:pPr marL="285750" indent="-285750">
              <a:buFont typeface="Arial" panose="020B0604020202020204" pitchFamily="34" charset="0"/>
              <a:buChar char="•"/>
            </a:pPr>
            <a:r>
              <a:rPr lang="en-US" dirty="0" err="1"/>
              <a:t>Jumlah</a:t>
            </a:r>
            <a:r>
              <a:rPr lang="en-US" dirty="0"/>
              <a:t> </a:t>
            </a:r>
            <a:r>
              <a:rPr lang="en-US" dirty="0" err="1"/>
              <a:t>pengguna</a:t>
            </a:r>
            <a:r>
              <a:rPr lang="en-US" dirty="0"/>
              <a:t> </a:t>
            </a:r>
            <a:r>
              <a:rPr lang="en-US" b="1" dirty="0"/>
              <a:t>Credit Card </a:t>
            </a:r>
            <a:r>
              <a:rPr lang="en-US" b="1" dirty="0" err="1"/>
              <a:t>selalu</a:t>
            </a:r>
            <a:r>
              <a:rPr lang="en-US" b="1" dirty="0"/>
              <a:t> lebih </a:t>
            </a:r>
            <a:r>
              <a:rPr lang="en-US" b="1" dirty="0" err="1"/>
              <a:t>banyak</a:t>
            </a:r>
            <a:r>
              <a:rPr lang="en-US" b="1" dirty="0"/>
              <a:t> </a:t>
            </a:r>
            <a:r>
              <a:rPr lang="en-US" dirty="0" err="1"/>
              <a:t>dibandingkan</a:t>
            </a:r>
            <a:r>
              <a:rPr lang="en-US" dirty="0"/>
              <a:t> </a:t>
            </a:r>
            <a:r>
              <a:rPr lang="en-US" dirty="0" err="1"/>
              <a:t>tipe</a:t>
            </a:r>
            <a:r>
              <a:rPr lang="en-US" dirty="0"/>
              <a:t> </a:t>
            </a:r>
            <a:r>
              <a:rPr lang="en-US" dirty="0" err="1"/>
              <a:t>pembayaran</a:t>
            </a:r>
            <a:r>
              <a:rPr lang="en-US" dirty="0"/>
              <a:t> lain di </a:t>
            </a:r>
            <a:r>
              <a:rPr lang="en-US" dirty="0" err="1"/>
              <a:t>setiap</a:t>
            </a:r>
            <a:r>
              <a:rPr lang="en-US" dirty="0"/>
              <a:t> </a:t>
            </a:r>
            <a:r>
              <a:rPr lang="en-US" dirty="0" err="1"/>
              <a:t>tahunnya</a:t>
            </a:r>
            <a:r>
              <a:rPr lang="en-US" dirty="0"/>
              <a:t>, </a:t>
            </a:r>
            <a:r>
              <a:rPr lang="en-US" dirty="0" err="1"/>
              <a:t>sebaliknya</a:t>
            </a:r>
            <a:r>
              <a:rPr lang="en-US" dirty="0"/>
              <a:t> </a:t>
            </a:r>
            <a:r>
              <a:rPr lang="en-US" dirty="0" err="1"/>
              <a:t>jumlah</a:t>
            </a:r>
            <a:r>
              <a:rPr lang="en-US" dirty="0"/>
              <a:t> </a:t>
            </a:r>
            <a:r>
              <a:rPr lang="en-US" dirty="0" err="1"/>
              <a:t>pengguna</a:t>
            </a:r>
            <a:r>
              <a:rPr lang="en-US" dirty="0"/>
              <a:t> </a:t>
            </a:r>
            <a:r>
              <a:rPr lang="en-US" b="1" dirty="0"/>
              <a:t>Debit Card </a:t>
            </a:r>
            <a:r>
              <a:rPr lang="en-US" b="1" dirty="0" err="1"/>
              <a:t>selalu</a:t>
            </a:r>
            <a:r>
              <a:rPr lang="en-US" b="1" dirty="0"/>
              <a:t> lebih </a:t>
            </a:r>
            <a:r>
              <a:rPr lang="en-US" b="1" dirty="0" err="1"/>
              <a:t>sedikit</a:t>
            </a:r>
            <a:r>
              <a:rPr lang="en-US" b="1" dirty="0"/>
              <a:t> </a:t>
            </a:r>
            <a:r>
              <a:rPr lang="en-US" dirty="0" err="1"/>
              <a:t>dibandingkan</a:t>
            </a:r>
            <a:r>
              <a:rPr lang="en-US" dirty="0"/>
              <a:t> </a:t>
            </a:r>
            <a:r>
              <a:rPr lang="en-US" dirty="0" err="1"/>
              <a:t>tipe</a:t>
            </a:r>
            <a:r>
              <a:rPr lang="en-US" dirty="0"/>
              <a:t> </a:t>
            </a:r>
            <a:r>
              <a:rPr lang="en-US" dirty="0" err="1"/>
              <a:t>pembayaran</a:t>
            </a:r>
            <a:r>
              <a:rPr lang="en-US" dirty="0"/>
              <a:t> lain di </a:t>
            </a:r>
            <a:r>
              <a:rPr lang="en-US" dirty="0" err="1"/>
              <a:t>setiap</a:t>
            </a:r>
            <a:r>
              <a:rPr lang="en-US" dirty="0"/>
              <a:t> </a:t>
            </a:r>
            <a:r>
              <a:rPr lang="en-US" dirty="0" err="1"/>
              <a:t>tahunnya</a:t>
            </a:r>
            <a:endParaRPr lang="en-US" dirty="0"/>
          </a:p>
          <a:p>
            <a:pPr marL="285750" indent="-285750">
              <a:buFont typeface="Arial" panose="020B0604020202020204" pitchFamily="34" charset="0"/>
              <a:buChar char="•"/>
            </a:pPr>
            <a:r>
              <a:rPr lang="en-US" dirty="0" err="1"/>
              <a:t>Terjadi</a:t>
            </a:r>
            <a:r>
              <a:rPr lang="en-US" dirty="0"/>
              <a:t> </a:t>
            </a:r>
            <a:r>
              <a:rPr lang="en-US" b="1" dirty="0" err="1"/>
              <a:t>penurunan</a:t>
            </a:r>
            <a:r>
              <a:rPr lang="en-US" b="1" dirty="0"/>
              <a:t> </a:t>
            </a:r>
            <a:r>
              <a:rPr lang="en-US" b="1" dirty="0" err="1"/>
              <a:t>penggunaan</a:t>
            </a:r>
            <a:r>
              <a:rPr lang="en-US" b="1" dirty="0"/>
              <a:t> Voucher </a:t>
            </a:r>
            <a:r>
              <a:rPr lang="en-US" dirty="0" err="1"/>
              <a:t>dari</a:t>
            </a:r>
            <a:r>
              <a:rPr lang="en-US" dirty="0"/>
              <a:t> </a:t>
            </a:r>
            <a:r>
              <a:rPr lang="en-US" dirty="0" err="1"/>
              <a:t>tahun</a:t>
            </a:r>
            <a:r>
              <a:rPr lang="en-US" dirty="0"/>
              <a:t> 2017 ke 2018</a:t>
            </a:r>
          </a:p>
          <a:p>
            <a:pPr marL="285750" indent="-285750">
              <a:buFont typeface="Arial" panose="020B0604020202020204" pitchFamily="34" charset="0"/>
              <a:buChar char="•"/>
            </a:pPr>
            <a:r>
              <a:rPr lang="en-US" b="1" dirty="0" err="1"/>
              <a:t>Pengguna</a:t>
            </a:r>
            <a:r>
              <a:rPr lang="en-US" b="1" dirty="0"/>
              <a:t> Debit Card </a:t>
            </a:r>
            <a:r>
              <a:rPr lang="en-US" b="1" dirty="0" err="1"/>
              <a:t>meningkat</a:t>
            </a:r>
            <a:r>
              <a:rPr lang="en-US" b="1" dirty="0"/>
              <a:t> lebih </a:t>
            </a:r>
            <a:r>
              <a:rPr lang="en-US" b="1" dirty="0" err="1"/>
              <a:t>dari</a:t>
            </a:r>
            <a:r>
              <a:rPr lang="en-US" b="1" dirty="0"/>
              <a:t> 2 kali </a:t>
            </a:r>
            <a:r>
              <a:rPr lang="en-US" dirty="0" err="1"/>
              <a:t>lipat</a:t>
            </a:r>
            <a:r>
              <a:rPr lang="en-US" dirty="0"/>
              <a:t> </a:t>
            </a:r>
            <a:r>
              <a:rPr lang="en-US" dirty="0" err="1"/>
              <a:t>dari</a:t>
            </a:r>
            <a:r>
              <a:rPr lang="en-US" dirty="0"/>
              <a:t> </a:t>
            </a:r>
            <a:r>
              <a:rPr lang="en-US" dirty="0" err="1"/>
              <a:t>tahun</a:t>
            </a:r>
            <a:r>
              <a:rPr lang="en-US" dirty="0"/>
              <a:t> 2017 ke 2018 </a:t>
            </a:r>
            <a:r>
              <a:rPr lang="en-US" dirty="0" err="1"/>
              <a:t>namun</a:t>
            </a:r>
            <a:r>
              <a:rPr lang="en-US" dirty="0"/>
              <a:t> </a:t>
            </a:r>
            <a:r>
              <a:rPr lang="en-US" dirty="0" err="1"/>
              <a:t>jumlahnya</a:t>
            </a:r>
            <a:r>
              <a:rPr lang="en-US" dirty="0"/>
              <a:t> </a:t>
            </a:r>
            <a:r>
              <a:rPr lang="en-US" dirty="0" err="1"/>
              <a:t>tidak</a:t>
            </a:r>
            <a:r>
              <a:rPr lang="en-US" dirty="0"/>
              <a:t> </a:t>
            </a:r>
            <a:r>
              <a:rPr lang="en-US" dirty="0" err="1"/>
              <a:t>signifikan</a:t>
            </a:r>
            <a:endParaRPr lang="en-US" dirty="0"/>
          </a:p>
          <a:p>
            <a:pPr marL="285750" indent="-285750">
              <a:buFont typeface="Arial" panose="020B0604020202020204" pitchFamily="34" charset="0"/>
              <a:buChar char="•"/>
            </a:pPr>
            <a:r>
              <a:rPr lang="en-US" dirty="0" err="1"/>
              <a:t>Terdapat</a:t>
            </a:r>
            <a:r>
              <a:rPr lang="en-US" dirty="0"/>
              <a:t> </a:t>
            </a:r>
            <a:r>
              <a:rPr lang="en-US" b="1" dirty="0" err="1"/>
              <a:t>peningkatan</a:t>
            </a:r>
            <a:r>
              <a:rPr lang="en-US" dirty="0"/>
              <a:t> </a:t>
            </a:r>
            <a:r>
              <a:rPr lang="en-US" b="1" dirty="0" err="1"/>
              <a:t>jumlah</a:t>
            </a:r>
            <a:r>
              <a:rPr lang="en-US" b="1" dirty="0"/>
              <a:t> </a:t>
            </a:r>
            <a:r>
              <a:rPr lang="en-US" b="1" dirty="0" err="1"/>
              <a:t>pengguna</a:t>
            </a:r>
            <a:r>
              <a:rPr lang="en-US" b="1" dirty="0"/>
              <a:t> Credit Card </a:t>
            </a:r>
            <a:r>
              <a:rPr lang="en-US" b="1" dirty="0" err="1"/>
              <a:t>sejumlah</a:t>
            </a:r>
            <a:r>
              <a:rPr lang="en-US" b="1" dirty="0"/>
              <a:t> 7,401 </a:t>
            </a:r>
            <a:r>
              <a:rPr lang="en-US" b="1" dirty="0" err="1"/>
              <a:t>transaksi</a:t>
            </a:r>
            <a:r>
              <a:rPr lang="en-US" b="1" dirty="0"/>
              <a:t> </a:t>
            </a:r>
            <a:r>
              <a:rPr lang="en-US" dirty="0" err="1"/>
              <a:t>dari</a:t>
            </a:r>
            <a:r>
              <a:rPr lang="en-US" dirty="0"/>
              <a:t> 2017 ke 2018</a:t>
            </a:r>
            <a:endParaRPr lang="id-ID" dirty="0"/>
          </a:p>
        </p:txBody>
      </p:sp>
    </p:spTree>
    <p:extLst>
      <p:ext uri="{BB962C8B-B14F-4D97-AF65-F5344CB8AC3E}">
        <p14:creationId xmlns:p14="http://schemas.microsoft.com/office/powerpoint/2010/main" val="314926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Tableau</a:t>
            </a:r>
            <a:endParaRPr sz="1100" dirty="0">
              <a:solidFill>
                <a:schemeClr val="dk1"/>
              </a:solidFill>
            </a:endParaRPr>
          </a:p>
        </p:txBody>
      </p:sp>
      <p:pic>
        <p:nvPicPr>
          <p:cNvPr id="7" name="Picture 6" descr="Chart, line chart&#10;&#10;Description automatically generated">
            <a:extLst>
              <a:ext uri="{FF2B5EF4-FFF2-40B4-BE49-F238E27FC236}">
                <a16:creationId xmlns:a16="http://schemas.microsoft.com/office/drawing/2014/main" id="{DABD02C6-7BA2-EF0B-994B-5EDD969B1FA5}"/>
              </a:ext>
            </a:extLst>
          </p:cNvPr>
          <p:cNvPicPr>
            <a:picLocks noChangeAspect="1"/>
          </p:cNvPicPr>
          <p:nvPr/>
        </p:nvPicPr>
        <p:blipFill>
          <a:blip r:embed="rId4"/>
          <a:stretch>
            <a:fillRect/>
          </a:stretch>
        </p:blipFill>
        <p:spPr>
          <a:xfrm>
            <a:off x="960871" y="560525"/>
            <a:ext cx="7222258" cy="2948800"/>
          </a:xfrm>
          <a:prstGeom prst="rect">
            <a:avLst/>
          </a:prstGeom>
        </p:spPr>
      </p:pic>
      <p:sp>
        <p:nvSpPr>
          <p:cNvPr id="5" name="Google Shape;56;p13">
            <a:extLst>
              <a:ext uri="{FF2B5EF4-FFF2-40B4-BE49-F238E27FC236}">
                <a16:creationId xmlns:a16="http://schemas.microsoft.com/office/drawing/2014/main" id="{149E58DD-F86E-FBCE-F0E4-BD9367AA3783}"/>
              </a:ext>
            </a:extLst>
          </p:cNvPr>
          <p:cNvSpPr txBox="1">
            <a:spLocks noGrp="1"/>
          </p:cNvSpPr>
          <p:nvPr>
            <p:ph type="body" idx="1"/>
          </p:nvPr>
        </p:nvSpPr>
        <p:spPr>
          <a:xfrm>
            <a:off x="311700" y="3601132"/>
            <a:ext cx="8520600" cy="1415350"/>
          </a:xfrm>
          <a:prstGeom prst="rect">
            <a:avLst/>
          </a:prstGeom>
        </p:spPr>
        <p:txBody>
          <a:bodyPr spcFirstLastPara="1" wrap="square" lIns="91425" tIns="91425" rIns="91425" bIns="91425" anchor="t" anchorCtr="0">
            <a:normAutofit fontScale="92500" lnSpcReduction="10000"/>
          </a:bodyPr>
          <a:lstStyle/>
          <a:p>
            <a:pPr marL="133350" lvl="0" indent="0" rtl="0">
              <a:spcBef>
                <a:spcPts val="0"/>
              </a:spcBef>
              <a:spcAft>
                <a:spcPts val="0"/>
              </a:spcAft>
              <a:buClr>
                <a:schemeClr val="dk1"/>
              </a:buClr>
              <a:buSzPts val="1500"/>
              <a:buNone/>
            </a:pPr>
            <a:r>
              <a:rPr lang="en-US" sz="1600" b="1" dirty="0" err="1">
                <a:solidFill>
                  <a:schemeClr val="dk1"/>
                </a:solidFill>
              </a:rPr>
              <a:t>Analisis</a:t>
            </a:r>
            <a:endParaRPr lang="en-US" sz="1500" b="1"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Dari </a:t>
            </a:r>
            <a:r>
              <a:rPr lang="en-US" sz="1500" dirty="0" err="1">
                <a:solidFill>
                  <a:schemeClr val="dk1"/>
                </a:solidFill>
              </a:rPr>
              <a:t>grafik</a:t>
            </a:r>
            <a:r>
              <a:rPr lang="en-US" sz="1500" dirty="0">
                <a:solidFill>
                  <a:schemeClr val="dk1"/>
                </a:solidFill>
              </a:rPr>
              <a:t> </a:t>
            </a:r>
            <a:r>
              <a:rPr lang="en-US" sz="1500" dirty="0" err="1">
                <a:solidFill>
                  <a:schemeClr val="dk1"/>
                </a:solidFill>
              </a:rPr>
              <a:t>dapat</a:t>
            </a:r>
            <a:r>
              <a:rPr lang="en-US" sz="1500" dirty="0">
                <a:solidFill>
                  <a:schemeClr val="dk1"/>
                </a:solidFill>
              </a:rPr>
              <a:t> </a:t>
            </a:r>
            <a:r>
              <a:rPr lang="en-US" sz="1500" dirty="0" err="1">
                <a:solidFill>
                  <a:schemeClr val="dk1"/>
                </a:solidFill>
              </a:rPr>
              <a:t>disimpulkan</a:t>
            </a:r>
            <a:r>
              <a:rPr lang="en-US" sz="1500" dirty="0">
                <a:solidFill>
                  <a:schemeClr val="dk1"/>
                </a:solidFill>
              </a:rPr>
              <a:t> </a:t>
            </a:r>
            <a:r>
              <a:rPr lang="en-US" sz="1500" dirty="0" err="1">
                <a:solidFill>
                  <a:schemeClr val="dk1"/>
                </a:solidFill>
              </a:rPr>
              <a:t>bahwa</a:t>
            </a:r>
            <a:r>
              <a:rPr lang="en-US" sz="1500" dirty="0">
                <a:solidFill>
                  <a:schemeClr val="dk1"/>
                </a:solidFill>
              </a:rPr>
              <a:t> </a:t>
            </a:r>
            <a:r>
              <a:rPr lang="en-US" sz="1500" b="1" dirty="0" err="1">
                <a:solidFill>
                  <a:schemeClr val="dk1"/>
                </a:solidFill>
              </a:rPr>
              <a:t>pengguna</a:t>
            </a:r>
            <a:r>
              <a:rPr lang="en-US" sz="1500" b="1" dirty="0">
                <a:solidFill>
                  <a:schemeClr val="dk1"/>
                </a:solidFill>
              </a:rPr>
              <a:t> Credit Card sangat </a:t>
            </a:r>
            <a:r>
              <a:rPr lang="en-US" sz="1500" b="1" dirty="0" err="1">
                <a:solidFill>
                  <a:schemeClr val="dk1"/>
                </a:solidFill>
              </a:rPr>
              <a:t>mendominasi</a:t>
            </a:r>
            <a:r>
              <a:rPr lang="en-US" sz="1500" b="1" dirty="0">
                <a:solidFill>
                  <a:schemeClr val="dk1"/>
                </a:solidFill>
              </a:rPr>
              <a:t> </a:t>
            </a:r>
            <a:r>
              <a:rPr lang="en-US" sz="1500" dirty="0" err="1">
                <a:solidFill>
                  <a:schemeClr val="dk1"/>
                </a:solidFill>
              </a:rPr>
              <a:t>baik</a:t>
            </a:r>
            <a:r>
              <a:rPr lang="en-US" sz="1500" dirty="0">
                <a:solidFill>
                  <a:schemeClr val="dk1"/>
                </a:solidFill>
              </a:rPr>
              <a:t> </a:t>
            </a:r>
            <a:r>
              <a:rPr lang="en-US" sz="1500" dirty="0" err="1">
                <a:solidFill>
                  <a:schemeClr val="dk1"/>
                </a:solidFill>
              </a:rPr>
              <a:t>dari</a:t>
            </a:r>
            <a:r>
              <a:rPr lang="en-US" sz="1500" dirty="0">
                <a:solidFill>
                  <a:schemeClr val="dk1"/>
                </a:solidFill>
              </a:rPr>
              <a:t> total </a:t>
            </a:r>
            <a:r>
              <a:rPr lang="en-US" sz="1500" dirty="0" err="1">
                <a:solidFill>
                  <a:schemeClr val="dk1"/>
                </a:solidFill>
              </a:rPr>
              <a:t>keseluruhan</a:t>
            </a:r>
            <a:r>
              <a:rPr lang="en-US" sz="1500" dirty="0">
                <a:solidFill>
                  <a:schemeClr val="dk1"/>
                </a:solidFill>
              </a:rPr>
              <a:t> </a:t>
            </a:r>
            <a:r>
              <a:rPr lang="en-US" sz="1500" dirty="0" err="1">
                <a:solidFill>
                  <a:schemeClr val="dk1"/>
                </a:solidFill>
              </a:rPr>
              <a:t>maupun</a:t>
            </a:r>
            <a:r>
              <a:rPr lang="en-US" sz="1500" dirty="0">
                <a:solidFill>
                  <a:schemeClr val="dk1"/>
                </a:solidFill>
              </a:rPr>
              <a:t> di </a:t>
            </a:r>
            <a:r>
              <a:rPr lang="en-US" sz="1500" dirty="0" err="1">
                <a:solidFill>
                  <a:schemeClr val="dk1"/>
                </a:solidFill>
              </a:rPr>
              <a:t>tiap</a:t>
            </a:r>
            <a:r>
              <a:rPr lang="en-US" sz="1500" dirty="0">
                <a:solidFill>
                  <a:schemeClr val="dk1"/>
                </a:solidFill>
              </a:rPr>
              <a:t> </a:t>
            </a:r>
            <a:r>
              <a:rPr lang="en-US" sz="1500" dirty="0" err="1">
                <a:solidFill>
                  <a:schemeClr val="dk1"/>
                </a:solidFill>
              </a:rPr>
              <a:t>tahunnya</a:t>
            </a: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a:solidFill>
                  <a:schemeClr val="dk1"/>
                </a:solidFill>
              </a:rPr>
              <a:t>Dari </a:t>
            </a:r>
            <a:r>
              <a:rPr lang="en-US" sz="1500" dirty="0" err="1">
                <a:solidFill>
                  <a:schemeClr val="dk1"/>
                </a:solidFill>
              </a:rPr>
              <a:t>sisi</a:t>
            </a:r>
            <a:r>
              <a:rPr lang="en-US" sz="1500" dirty="0">
                <a:solidFill>
                  <a:schemeClr val="dk1"/>
                </a:solidFill>
              </a:rPr>
              <a:t> </a:t>
            </a:r>
            <a:r>
              <a:rPr lang="en-US" sz="1500" dirty="0" err="1">
                <a:solidFill>
                  <a:schemeClr val="dk1"/>
                </a:solidFill>
              </a:rPr>
              <a:t>peningkatan</a:t>
            </a:r>
            <a:r>
              <a:rPr lang="en-US" sz="1500" dirty="0">
                <a:solidFill>
                  <a:schemeClr val="dk1"/>
                </a:solidFill>
              </a:rPr>
              <a:t> </a:t>
            </a:r>
            <a:r>
              <a:rPr lang="en-US" sz="1500" dirty="0" err="1">
                <a:solidFill>
                  <a:schemeClr val="dk1"/>
                </a:solidFill>
              </a:rPr>
              <a:t>tiap</a:t>
            </a:r>
            <a:r>
              <a:rPr lang="en-US" sz="1500" dirty="0">
                <a:solidFill>
                  <a:schemeClr val="dk1"/>
                </a:solidFill>
              </a:rPr>
              <a:t> </a:t>
            </a:r>
            <a:r>
              <a:rPr lang="en-US" sz="1500" dirty="0" err="1">
                <a:solidFill>
                  <a:schemeClr val="dk1"/>
                </a:solidFill>
              </a:rPr>
              <a:t>tahun</a:t>
            </a:r>
            <a:r>
              <a:rPr lang="en-US" sz="1500" dirty="0">
                <a:solidFill>
                  <a:schemeClr val="dk1"/>
                </a:solidFill>
              </a:rPr>
              <a:t> juga </a:t>
            </a:r>
            <a:r>
              <a:rPr lang="en-US" sz="1500" b="1" dirty="0" err="1">
                <a:solidFill>
                  <a:schemeClr val="dk1"/>
                </a:solidFill>
              </a:rPr>
              <a:t>pengguna</a:t>
            </a:r>
            <a:r>
              <a:rPr lang="en-US" sz="1500" b="1" dirty="0">
                <a:solidFill>
                  <a:schemeClr val="dk1"/>
                </a:solidFill>
              </a:rPr>
              <a:t> Credit Card </a:t>
            </a:r>
            <a:r>
              <a:rPr lang="en-US" sz="1500" b="1" dirty="0" err="1">
                <a:solidFill>
                  <a:schemeClr val="dk1"/>
                </a:solidFill>
              </a:rPr>
              <a:t>memiliki</a:t>
            </a:r>
            <a:r>
              <a:rPr lang="en-US" sz="1500" b="1" dirty="0">
                <a:solidFill>
                  <a:schemeClr val="dk1"/>
                </a:solidFill>
              </a:rPr>
              <a:t> </a:t>
            </a:r>
            <a:r>
              <a:rPr lang="en-US" sz="1500" b="1" dirty="0" err="1">
                <a:solidFill>
                  <a:schemeClr val="dk1"/>
                </a:solidFill>
              </a:rPr>
              <a:t>peningkatan</a:t>
            </a:r>
            <a:r>
              <a:rPr lang="en-US" sz="1500" b="1" dirty="0">
                <a:solidFill>
                  <a:schemeClr val="dk1"/>
                </a:solidFill>
              </a:rPr>
              <a:t> yang lebih </a:t>
            </a:r>
            <a:r>
              <a:rPr lang="en-US" sz="1500" b="1" dirty="0" err="1">
                <a:solidFill>
                  <a:schemeClr val="dk1"/>
                </a:solidFill>
              </a:rPr>
              <a:t>tinggi</a:t>
            </a:r>
            <a:r>
              <a:rPr lang="en-US" sz="1500" dirty="0">
                <a:solidFill>
                  <a:schemeClr val="dk1"/>
                </a:solidFill>
              </a:rPr>
              <a:t> </a:t>
            </a:r>
            <a:r>
              <a:rPr lang="en-US" sz="1500" dirty="0" err="1">
                <a:solidFill>
                  <a:schemeClr val="dk1"/>
                </a:solidFill>
              </a:rPr>
              <a:t>dibandingkan</a:t>
            </a:r>
            <a:r>
              <a:rPr lang="en-US" sz="1500" dirty="0">
                <a:solidFill>
                  <a:schemeClr val="dk1"/>
                </a:solidFill>
              </a:rPr>
              <a:t> </a:t>
            </a:r>
            <a:r>
              <a:rPr lang="en-US" sz="1500" dirty="0" err="1">
                <a:solidFill>
                  <a:schemeClr val="dk1"/>
                </a:solidFill>
              </a:rPr>
              <a:t>tipe</a:t>
            </a:r>
            <a:r>
              <a:rPr lang="en-US" sz="1500" dirty="0">
                <a:solidFill>
                  <a:schemeClr val="dk1"/>
                </a:solidFill>
              </a:rPr>
              <a:t> </a:t>
            </a:r>
            <a:r>
              <a:rPr lang="en-US" sz="1500" dirty="0" err="1">
                <a:solidFill>
                  <a:schemeClr val="dk1"/>
                </a:solidFill>
              </a:rPr>
              <a:t>pembayaran</a:t>
            </a:r>
            <a:r>
              <a:rPr lang="en-US" sz="1500" dirty="0">
                <a:solidFill>
                  <a:schemeClr val="dk1"/>
                </a:solidFill>
              </a:rPr>
              <a:t> lain</a:t>
            </a:r>
          </a:p>
        </p:txBody>
      </p:sp>
    </p:spTree>
    <p:extLst>
      <p:ext uri="{BB962C8B-B14F-4D97-AF65-F5344CB8AC3E}">
        <p14:creationId xmlns:p14="http://schemas.microsoft.com/office/powerpoint/2010/main" val="3456086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6" name="Google Shape;115;p27">
            <a:extLst>
              <a:ext uri="{FF2B5EF4-FFF2-40B4-BE49-F238E27FC236}">
                <a16:creationId xmlns:a16="http://schemas.microsoft.com/office/drawing/2014/main" id="{73AD1957-C26D-B7C8-03EE-777922D17028}"/>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Lihat atau Download ERD disini</a:t>
            </a:r>
            <a:endParaRPr sz="1100" dirty="0">
              <a:solidFill>
                <a:srgbClr val="000000"/>
              </a:solidFill>
            </a:endParaRPr>
          </a:p>
          <a:p>
            <a:pPr marL="0" lvl="0" indent="0" algn="r" rtl="0">
              <a:lnSpc>
                <a:spcPct val="100000"/>
              </a:lnSpc>
              <a:spcBef>
                <a:spcPts val="0"/>
              </a:spcBef>
              <a:spcAft>
                <a:spcPts val="0"/>
              </a:spcAft>
              <a:buNone/>
            </a:pPr>
            <a:r>
              <a:rPr lang="en" sz="1100" dirty="0">
                <a:solidFill>
                  <a:srgbClr val="000000"/>
                </a:solidFill>
                <a:hlinkClick r:id="rId4"/>
              </a:rPr>
              <a:t>Query selengkapnya dapat dilihat disini</a:t>
            </a:r>
            <a:endParaRPr sz="1100" dirty="0">
              <a:solidFill>
                <a:srgbClr val="000000"/>
              </a:solidFill>
            </a:endParaRPr>
          </a:p>
        </p:txBody>
      </p:sp>
      <p:graphicFrame>
        <p:nvGraphicFramePr>
          <p:cNvPr id="2" name="Diagram 1">
            <a:extLst>
              <a:ext uri="{FF2B5EF4-FFF2-40B4-BE49-F238E27FC236}">
                <a16:creationId xmlns:a16="http://schemas.microsoft.com/office/drawing/2014/main" id="{E4E03B3D-3CEB-C013-E83F-C4B5775F799C}"/>
              </a:ext>
            </a:extLst>
          </p:cNvPr>
          <p:cNvGraphicFramePr/>
          <p:nvPr>
            <p:extLst>
              <p:ext uri="{D42A27DB-BD31-4B8C-83A1-F6EECF244321}">
                <p14:modId xmlns:p14="http://schemas.microsoft.com/office/powerpoint/2010/main" val="4198579709"/>
              </p:ext>
            </p:extLst>
          </p:nvPr>
        </p:nvGraphicFramePr>
        <p:xfrm>
          <a:off x="1524000" y="753836"/>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46717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5388340" y="823775"/>
            <a:ext cx="3443959"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Tidak</a:t>
            </a:r>
            <a:r>
              <a:rPr lang="en-US" sz="1500" dirty="0">
                <a:solidFill>
                  <a:schemeClr val="dk1"/>
                </a:solidFill>
              </a:rPr>
              <a:t> semua table </a:t>
            </a:r>
            <a:r>
              <a:rPr lang="en-US" sz="1500" dirty="0" err="1">
                <a:solidFill>
                  <a:schemeClr val="dk1"/>
                </a:solidFill>
              </a:rPr>
              <a:t>memiliki</a:t>
            </a:r>
            <a:r>
              <a:rPr lang="en-US" sz="1500" dirty="0">
                <a:solidFill>
                  <a:schemeClr val="dk1"/>
                </a:solidFill>
              </a:rPr>
              <a:t> </a:t>
            </a:r>
            <a:r>
              <a:rPr lang="en-US" sz="1500" b="1" dirty="0">
                <a:solidFill>
                  <a:schemeClr val="dk1"/>
                </a:solidFill>
              </a:rPr>
              <a:t>Foreign Key (FK)</a:t>
            </a:r>
          </a:p>
          <a:p>
            <a:pPr marL="457200" lvl="0" indent="-323850" algn="l" rtl="0">
              <a:spcBef>
                <a:spcPts val="0"/>
              </a:spcBef>
              <a:spcAft>
                <a:spcPts val="0"/>
              </a:spcAft>
              <a:buClr>
                <a:schemeClr val="dk1"/>
              </a:buClr>
              <a:buSzPts val="1500"/>
              <a:buChar char="●"/>
            </a:pPr>
            <a:r>
              <a:rPr lang="en-US" sz="1500" dirty="0" err="1">
                <a:solidFill>
                  <a:schemeClr val="dk1"/>
                </a:solidFill>
              </a:rPr>
              <a:t>Tabel</a:t>
            </a:r>
            <a:r>
              <a:rPr lang="en-US" sz="1500" dirty="0">
                <a:solidFill>
                  <a:schemeClr val="dk1"/>
                </a:solidFill>
              </a:rPr>
              <a:t> geolocation </a:t>
            </a:r>
            <a:r>
              <a:rPr lang="en-US" sz="1500" dirty="0" err="1">
                <a:solidFill>
                  <a:schemeClr val="dk1"/>
                </a:solidFill>
              </a:rPr>
              <a:t>tidak</a:t>
            </a:r>
            <a:r>
              <a:rPr lang="en-US" sz="1500" dirty="0">
                <a:solidFill>
                  <a:schemeClr val="dk1"/>
                </a:solidFill>
              </a:rPr>
              <a:t> </a:t>
            </a:r>
            <a:r>
              <a:rPr lang="en-US" sz="1500" dirty="0" err="1">
                <a:solidFill>
                  <a:schemeClr val="dk1"/>
                </a:solidFill>
              </a:rPr>
              <a:t>memiliki</a:t>
            </a:r>
            <a:r>
              <a:rPr lang="en-US" sz="1500" dirty="0">
                <a:solidFill>
                  <a:schemeClr val="dk1"/>
                </a:solidFill>
              </a:rPr>
              <a:t> </a:t>
            </a:r>
            <a:r>
              <a:rPr lang="en-US" sz="1500" b="1" dirty="0">
                <a:solidFill>
                  <a:schemeClr val="dk1"/>
                </a:solidFill>
              </a:rPr>
              <a:t>Primary Key (PK) </a:t>
            </a:r>
            <a:r>
              <a:rPr lang="en-US" sz="1500" dirty="0">
                <a:solidFill>
                  <a:schemeClr val="dk1"/>
                </a:solidFill>
              </a:rPr>
              <a:t>dan </a:t>
            </a:r>
            <a:r>
              <a:rPr lang="en-US" sz="1500" dirty="0" err="1">
                <a:solidFill>
                  <a:schemeClr val="dk1"/>
                </a:solidFill>
              </a:rPr>
              <a:t>memiliki</a:t>
            </a:r>
            <a:r>
              <a:rPr lang="en-US" sz="1500" dirty="0">
                <a:solidFill>
                  <a:schemeClr val="dk1"/>
                </a:solidFill>
              </a:rPr>
              <a:t> </a:t>
            </a:r>
            <a:r>
              <a:rPr lang="en-US" sz="1500" b="1" dirty="0">
                <a:solidFill>
                  <a:schemeClr val="dk1"/>
                </a:solidFill>
              </a:rPr>
              <a:t>Many-to-Many Relationship </a:t>
            </a:r>
            <a:r>
              <a:rPr lang="en-US" sz="1500" dirty="0" err="1">
                <a:solidFill>
                  <a:schemeClr val="dk1"/>
                </a:solidFill>
              </a:rPr>
              <a:t>dengan</a:t>
            </a:r>
            <a:r>
              <a:rPr lang="en-US" sz="1500" dirty="0">
                <a:solidFill>
                  <a:schemeClr val="dk1"/>
                </a:solidFill>
              </a:rPr>
              <a:t> table sellers dan customers</a:t>
            </a:r>
            <a:endParaRPr lang="en-US" sz="1500" b="1" dirty="0">
              <a:solidFill>
                <a:schemeClr val="dk1"/>
              </a:solidFill>
            </a:endParaRPr>
          </a:p>
          <a:p>
            <a:pPr marL="457200" lvl="0" indent="-323850" algn="l" rtl="0">
              <a:spcBef>
                <a:spcPts val="0"/>
              </a:spcBef>
              <a:spcAft>
                <a:spcPts val="0"/>
              </a:spcAft>
              <a:buClr>
                <a:schemeClr val="dk1"/>
              </a:buClr>
              <a:buSzPts val="1500"/>
              <a:buChar char="●"/>
            </a:pPr>
            <a:endParaRPr sz="1500" b="1" dirty="0">
              <a:solidFill>
                <a:schemeClr val="dk1"/>
              </a:solidFill>
            </a:endParaRPr>
          </a:p>
        </p:txBody>
      </p:sp>
      <p:sp>
        <p:nvSpPr>
          <p:cNvPr id="115" name="Google Shape;115;p27"/>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Lihat atau Download ERD disini</a:t>
            </a:r>
            <a:endParaRPr sz="1100" dirty="0">
              <a:solidFill>
                <a:srgbClr val="000000"/>
              </a:solidFill>
            </a:endParaRPr>
          </a:p>
          <a:p>
            <a:pPr marL="0" lvl="0" indent="0" algn="r" rtl="0">
              <a:lnSpc>
                <a:spcPct val="100000"/>
              </a:lnSpc>
              <a:spcBef>
                <a:spcPts val="0"/>
              </a:spcBef>
              <a:spcAft>
                <a:spcPts val="0"/>
              </a:spcAft>
              <a:buNone/>
            </a:pPr>
            <a:r>
              <a:rPr lang="en" sz="1100" dirty="0">
                <a:solidFill>
                  <a:srgbClr val="000000"/>
                </a:solidFill>
                <a:hlinkClick r:id="rId4"/>
              </a:rPr>
              <a:t>Query selengkapnya dapat dilihat disini</a:t>
            </a:r>
            <a:endParaRPr sz="1100" dirty="0">
              <a:solidFill>
                <a:srgbClr val="000000"/>
              </a:solidFill>
            </a:endParaRPr>
          </a:p>
        </p:txBody>
      </p:sp>
      <p:pic>
        <p:nvPicPr>
          <p:cNvPr id="3" name="Picture 2" descr="Diagram, table&#10;&#10;Description automatically generated">
            <a:extLst>
              <a:ext uri="{FF2B5EF4-FFF2-40B4-BE49-F238E27FC236}">
                <a16:creationId xmlns:a16="http://schemas.microsoft.com/office/drawing/2014/main" id="{562E8F1E-5B16-FCCE-9879-0C617EC9F970}"/>
              </a:ext>
            </a:extLst>
          </p:cNvPr>
          <p:cNvPicPr>
            <a:picLocks noChangeAspect="1"/>
          </p:cNvPicPr>
          <p:nvPr/>
        </p:nvPicPr>
        <p:blipFill>
          <a:blip r:embed="rId5"/>
          <a:stretch>
            <a:fillRect/>
          </a:stretch>
        </p:blipFill>
        <p:spPr>
          <a:xfrm>
            <a:off x="311700" y="823775"/>
            <a:ext cx="5076641" cy="39233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5" name="Google Shape;55;p13"/>
          <p:cNvSpPr txBox="1"/>
          <p:nvPr/>
        </p:nvSpPr>
        <p:spPr>
          <a:xfrm>
            <a:off x="4656000" y="4620300"/>
            <a:ext cx="4488000" cy="52319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lang="en" sz="1100" dirty="0">
              <a:solidFill>
                <a:schemeClr val="dk1"/>
              </a:solidFill>
            </a:endParaRPr>
          </a:p>
          <a:p>
            <a:pPr marL="0" lvl="0" indent="0" algn="r" rtl="0">
              <a:lnSpc>
                <a:spcPct val="100000"/>
              </a:lnSpc>
              <a:spcBef>
                <a:spcPts val="0"/>
              </a:spcBef>
              <a:spcAft>
                <a:spcPts val="0"/>
              </a:spcAft>
              <a:buNone/>
            </a:pPr>
            <a:r>
              <a:rPr lang="en-US" sz="1100" dirty="0">
                <a:solidFill>
                  <a:schemeClr val="dk1"/>
                </a:solidFill>
                <a:hlinkClick r:id="rId4"/>
              </a:rPr>
              <a:t>Alternative query (better flow but more lines)</a:t>
            </a:r>
            <a:endParaRPr sz="1100" dirty="0">
              <a:solidFill>
                <a:schemeClr val="dk1"/>
              </a:solidFill>
            </a:endParaRPr>
          </a:p>
        </p:txBody>
      </p:sp>
      <p:sp>
        <p:nvSpPr>
          <p:cNvPr id="56" name="Google Shape;56;p13"/>
          <p:cNvSpPr txBox="1">
            <a:spLocks noGrp="1"/>
          </p:cNvSpPr>
          <p:nvPr>
            <p:ph type="body" idx="1"/>
          </p:nvPr>
        </p:nvSpPr>
        <p:spPr>
          <a:xfrm>
            <a:off x="311700" y="2654586"/>
            <a:ext cx="8520600" cy="1914364"/>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err="1">
                <a:solidFill>
                  <a:schemeClr val="dk1"/>
                </a:solidFill>
              </a:rPr>
              <a:t>Definisi</a:t>
            </a:r>
            <a:r>
              <a:rPr lang="en-US" sz="1500" dirty="0">
                <a:solidFill>
                  <a:schemeClr val="dk1"/>
                </a:solidFill>
              </a:rPr>
              <a:t>:</a:t>
            </a:r>
          </a:p>
          <a:p>
            <a:pPr marL="304800" indent="-171450">
              <a:buClr>
                <a:schemeClr val="dk1"/>
              </a:buClr>
              <a:buSzPts val="1500"/>
              <a:buFont typeface="Wingdings" panose="05000000000000000000" pitchFamily="2" charset="2"/>
              <a:buChar char="§"/>
            </a:pPr>
            <a:r>
              <a:rPr lang="en-US" sz="1500" dirty="0">
                <a:solidFill>
                  <a:schemeClr val="dk1"/>
                </a:solidFill>
              </a:rPr>
              <a:t>Average Monthly Active User : Rata – rata </a:t>
            </a:r>
            <a:r>
              <a:rPr lang="en-US" sz="1500" dirty="0" err="1">
                <a:solidFill>
                  <a:schemeClr val="dk1"/>
                </a:solidFill>
              </a:rPr>
              <a:t>pengguna</a:t>
            </a:r>
            <a:r>
              <a:rPr lang="en-US" sz="1500" dirty="0">
                <a:solidFill>
                  <a:schemeClr val="dk1"/>
                </a:solidFill>
              </a:rPr>
              <a:t> </a:t>
            </a:r>
            <a:r>
              <a:rPr lang="en-US" sz="1500" dirty="0" err="1">
                <a:solidFill>
                  <a:schemeClr val="dk1"/>
                </a:solidFill>
              </a:rPr>
              <a:t>aktif</a:t>
            </a:r>
            <a:r>
              <a:rPr lang="en-US" sz="1500" dirty="0">
                <a:solidFill>
                  <a:schemeClr val="dk1"/>
                </a:solidFill>
              </a:rPr>
              <a:t> per </a:t>
            </a:r>
            <a:r>
              <a:rPr lang="en-US" sz="1500" dirty="0" err="1">
                <a:solidFill>
                  <a:schemeClr val="dk1"/>
                </a:solidFill>
              </a:rPr>
              <a:t>bulan</a:t>
            </a:r>
            <a:endParaRPr lang="en-US" sz="1500" dirty="0">
              <a:solidFill>
                <a:schemeClr val="dk1"/>
              </a:solidFill>
            </a:endParaRPr>
          </a:p>
          <a:p>
            <a:pPr marL="304800" indent="-171450">
              <a:buClr>
                <a:schemeClr val="dk1"/>
              </a:buClr>
              <a:buSzPts val="1500"/>
              <a:buFont typeface="Wingdings" panose="05000000000000000000" pitchFamily="2" charset="2"/>
              <a:buChar char="§"/>
            </a:pPr>
            <a:r>
              <a:rPr lang="en-US" sz="1500" dirty="0">
                <a:solidFill>
                  <a:schemeClr val="dk1"/>
                </a:solidFill>
              </a:rPr>
              <a:t>New Customer : </a:t>
            </a:r>
            <a:r>
              <a:rPr lang="en-US" sz="1500" dirty="0" err="1">
                <a:solidFill>
                  <a:schemeClr val="dk1"/>
                </a:solidFill>
              </a:rPr>
              <a:t>Pengguna</a:t>
            </a:r>
            <a:r>
              <a:rPr lang="en-US" sz="1500" dirty="0">
                <a:solidFill>
                  <a:schemeClr val="dk1"/>
                </a:solidFill>
              </a:rPr>
              <a:t> </a:t>
            </a:r>
            <a:r>
              <a:rPr lang="en-US" sz="1500" dirty="0" err="1">
                <a:solidFill>
                  <a:schemeClr val="dk1"/>
                </a:solidFill>
              </a:rPr>
              <a:t>baru</a:t>
            </a:r>
            <a:r>
              <a:rPr lang="en-US" sz="1500" dirty="0">
                <a:solidFill>
                  <a:schemeClr val="dk1"/>
                </a:solidFill>
              </a:rPr>
              <a:t> </a:t>
            </a:r>
          </a:p>
          <a:p>
            <a:pPr marL="304800" indent="-171450">
              <a:buClr>
                <a:schemeClr val="dk1"/>
              </a:buClr>
              <a:buSzPts val="1500"/>
              <a:buFont typeface="Wingdings" panose="05000000000000000000" pitchFamily="2" charset="2"/>
              <a:buChar char="§"/>
            </a:pPr>
            <a:r>
              <a:rPr lang="en-US" sz="1500" dirty="0">
                <a:solidFill>
                  <a:schemeClr val="dk1"/>
                </a:solidFill>
              </a:rPr>
              <a:t>Repeat Customer : Customer yang </a:t>
            </a:r>
            <a:r>
              <a:rPr lang="en-US" sz="1500" dirty="0" err="1">
                <a:solidFill>
                  <a:schemeClr val="dk1"/>
                </a:solidFill>
              </a:rPr>
              <a:t>melakukan</a:t>
            </a:r>
            <a:r>
              <a:rPr lang="en-US" sz="1500" dirty="0">
                <a:solidFill>
                  <a:schemeClr val="dk1"/>
                </a:solidFill>
              </a:rPr>
              <a:t> order lebih </a:t>
            </a:r>
            <a:r>
              <a:rPr lang="en-US" sz="1500" dirty="0" err="1">
                <a:solidFill>
                  <a:schemeClr val="dk1"/>
                </a:solidFill>
              </a:rPr>
              <a:t>dari</a:t>
            </a:r>
            <a:r>
              <a:rPr lang="en-US" sz="1500" dirty="0">
                <a:solidFill>
                  <a:schemeClr val="dk1"/>
                </a:solidFill>
              </a:rPr>
              <a:t> </a:t>
            </a:r>
            <a:r>
              <a:rPr lang="en-US" sz="1500" dirty="0" err="1">
                <a:solidFill>
                  <a:schemeClr val="dk1"/>
                </a:solidFill>
              </a:rPr>
              <a:t>satu</a:t>
            </a:r>
            <a:r>
              <a:rPr lang="en-US" sz="1500" dirty="0">
                <a:solidFill>
                  <a:schemeClr val="dk1"/>
                </a:solidFill>
              </a:rPr>
              <a:t> kali di </a:t>
            </a:r>
            <a:r>
              <a:rPr lang="en-US" sz="1500" dirty="0" err="1">
                <a:solidFill>
                  <a:schemeClr val="dk1"/>
                </a:solidFill>
              </a:rPr>
              <a:t>tahun</a:t>
            </a:r>
            <a:r>
              <a:rPr lang="en-US" sz="1500" dirty="0">
                <a:solidFill>
                  <a:schemeClr val="dk1"/>
                </a:solidFill>
              </a:rPr>
              <a:t> yang sama</a:t>
            </a:r>
          </a:p>
          <a:p>
            <a:pPr marL="304800" indent="-171450">
              <a:buClr>
                <a:schemeClr val="dk1"/>
              </a:buClr>
              <a:buSzPts val="1500"/>
              <a:buFont typeface="Wingdings" panose="05000000000000000000" pitchFamily="2" charset="2"/>
              <a:buChar char="§"/>
            </a:pPr>
            <a:r>
              <a:rPr lang="en-US" sz="1500" dirty="0">
                <a:solidFill>
                  <a:schemeClr val="dk1"/>
                </a:solidFill>
              </a:rPr>
              <a:t>Average Transactions per Customer : Rata – rata </a:t>
            </a:r>
            <a:r>
              <a:rPr lang="en-US" sz="1500" dirty="0" err="1">
                <a:solidFill>
                  <a:schemeClr val="dk1"/>
                </a:solidFill>
              </a:rPr>
              <a:t>jumlah</a:t>
            </a:r>
            <a:r>
              <a:rPr lang="en-US" sz="1500" dirty="0">
                <a:solidFill>
                  <a:schemeClr val="dk1"/>
                </a:solidFill>
              </a:rPr>
              <a:t> </a:t>
            </a:r>
            <a:r>
              <a:rPr lang="en-US" sz="1500" dirty="0" err="1">
                <a:solidFill>
                  <a:schemeClr val="dk1"/>
                </a:solidFill>
              </a:rPr>
              <a:t>transaksi</a:t>
            </a:r>
            <a:r>
              <a:rPr lang="en-US" sz="1500" dirty="0">
                <a:solidFill>
                  <a:schemeClr val="dk1"/>
                </a:solidFill>
              </a:rPr>
              <a:t> per customer</a:t>
            </a:r>
            <a:endParaRPr lang="en-US" sz="19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graphicFrame>
        <p:nvGraphicFramePr>
          <p:cNvPr id="2" name="Table 2">
            <a:extLst>
              <a:ext uri="{FF2B5EF4-FFF2-40B4-BE49-F238E27FC236}">
                <a16:creationId xmlns:a16="http://schemas.microsoft.com/office/drawing/2014/main" id="{E9769E41-E529-7DB5-2BEF-B4354C4B9577}"/>
              </a:ext>
            </a:extLst>
          </p:cNvPr>
          <p:cNvGraphicFramePr>
            <a:graphicFrameLocks noGrp="1"/>
          </p:cNvGraphicFramePr>
          <p:nvPr/>
        </p:nvGraphicFramePr>
        <p:xfrm>
          <a:off x="631050" y="795073"/>
          <a:ext cx="7881900" cy="1624965"/>
        </p:xfrm>
        <a:graphic>
          <a:graphicData uri="http://schemas.openxmlformats.org/drawingml/2006/table">
            <a:tbl>
              <a:tblPr firstRow="1" bandRow="1">
                <a:tableStyleId>{7DF18680-E054-41AD-8BC1-D1AEF772440D}</a:tableStyleId>
              </a:tblPr>
              <a:tblGrid>
                <a:gridCol w="1576380">
                  <a:extLst>
                    <a:ext uri="{9D8B030D-6E8A-4147-A177-3AD203B41FA5}">
                      <a16:colId xmlns:a16="http://schemas.microsoft.com/office/drawing/2014/main" val="3199142880"/>
                    </a:ext>
                  </a:extLst>
                </a:gridCol>
                <a:gridCol w="1576380">
                  <a:extLst>
                    <a:ext uri="{9D8B030D-6E8A-4147-A177-3AD203B41FA5}">
                      <a16:colId xmlns:a16="http://schemas.microsoft.com/office/drawing/2014/main" val="1304372436"/>
                    </a:ext>
                  </a:extLst>
                </a:gridCol>
                <a:gridCol w="1576380">
                  <a:extLst>
                    <a:ext uri="{9D8B030D-6E8A-4147-A177-3AD203B41FA5}">
                      <a16:colId xmlns:a16="http://schemas.microsoft.com/office/drawing/2014/main" val="4233979077"/>
                    </a:ext>
                  </a:extLst>
                </a:gridCol>
                <a:gridCol w="1576380">
                  <a:extLst>
                    <a:ext uri="{9D8B030D-6E8A-4147-A177-3AD203B41FA5}">
                      <a16:colId xmlns:a16="http://schemas.microsoft.com/office/drawing/2014/main" val="3977739589"/>
                    </a:ext>
                  </a:extLst>
                </a:gridCol>
                <a:gridCol w="1576380">
                  <a:extLst>
                    <a:ext uri="{9D8B030D-6E8A-4147-A177-3AD203B41FA5}">
                      <a16:colId xmlns:a16="http://schemas.microsoft.com/office/drawing/2014/main" val="1110892796"/>
                    </a:ext>
                  </a:extLst>
                </a:gridCol>
              </a:tblGrid>
              <a:tr h="512445">
                <a:tc>
                  <a:txBody>
                    <a:bodyPr/>
                    <a:lstStyle/>
                    <a:p>
                      <a:pPr algn="ctr" fontAlgn="b"/>
                      <a:r>
                        <a:rPr lang="en-US" sz="1100" b="1" u="none" strike="noStrike" dirty="0">
                          <a:solidFill>
                            <a:srgbClr val="000000"/>
                          </a:solidFill>
                          <a:effectLst/>
                        </a:rPr>
                        <a:t>Year</a:t>
                      </a:r>
                      <a:endParaRPr lang="id-ID"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1" u="none" strike="noStrike" dirty="0">
                          <a:solidFill>
                            <a:srgbClr val="000000"/>
                          </a:solidFill>
                          <a:effectLst/>
                        </a:rPr>
                        <a:t>Average Monthly Active User</a:t>
                      </a:r>
                      <a:endParaRPr lang="id-ID"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1" u="none" strike="noStrike" dirty="0">
                          <a:solidFill>
                            <a:srgbClr val="000000"/>
                          </a:solidFill>
                          <a:effectLst/>
                        </a:rPr>
                        <a:t>New Customer</a:t>
                      </a:r>
                      <a:endParaRPr lang="id-ID"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1" u="none" strike="noStrike" dirty="0">
                          <a:solidFill>
                            <a:srgbClr val="000000"/>
                          </a:solidFill>
                          <a:effectLst/>
                        </a:rPr>
                        <a:t>Repeat Customer</a:t>
                      </a:r>
                      <a:endParaRPr lang="id-ID"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1" u="none" strike="noStrike" dirty="0">
                          <a:solidFill>
                            <a:srgbClr val="000000"/>
                          </a:solidFill>
                          <a:effectLst/>
                        </a:rPr>
                        <a:t>Average Transactions per Customer</a:t>
                      </a:r>
                      <a:endParaRPr lang="id-ID"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03472299"/>
                  </a:ext>
                </a:extLst>
              </a:tr>
              <a:tr h="370840">
                <a:tc>
                  <a:txBody>
                    <a:bodyPr/>
                    <a:lstStyle/>
                    <a:p>
                      <a:pPr algn="ctr" fontAlgn="b"/>
                      <a:r>
                        <a:rPr lang="id-ID" sz="1100" b="0" u="none" strike="noStrike" dirty="0">
                          <a:solidFill>
                            <a:srgbClr val="000000"/>
                          </a:solidFill>
                          <a:effectLst/>
                        </a:rPr>
                        <a:t>2016</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108.67</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326</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3</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1.0092</a:t>
                      </a:r>
                      <a:endParaRPr lang="id-ID"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55814105"/>
                  </a:ext>
                </a:extLst>
              </a:tr>
              <a:tr h="370840">
                <a:tc>
                  <a:txBody>
                    <a:bodyPr/>
                    <a:lstStyle/>
                    <a:p>
                      <a:pPr algn="ctr" fontAlgn="b"/>
                      <a:r>
                        <a:rPr lang="id-ID" sz="1100" b="0" u="none" strike="noStrike">
                          <a:solidFill>
                            <a:srgbClr val="000000"/>
                          </a:solidFill>
                          <a:effectLst/>
                        </a:rPr>
                        <a:t>2017</a:t>
                      </a:r>
                      <a:endParaRPr lang="id-ID"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3694.83</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43708</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1256</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1.031</a:t>
                      </a:r>
                      <a:r>
                        <a:rPr lang="en-US" sz="1100" b="0" u="none" strike="noStrike" dirty="0">
                          <a:solidFill>
                            <a:srgbClr val="000000"/>
                          </a:solidFill>
                          <a:effectLst/>
                        </a:rPr>
                        <a:t>8</a:t>
                      </a:r>
                      <a:endParaRPr lang="id-ID"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070922"/>
                  </a:ext>
                </a:extLst>
              </a:tr>
              <a:tr h="370840">
                <a:tc>
                  <a:txBody>
                    <a:bodyPr/>
                    <a:lstStyle/>
                    <a:p>
                      <a:pPr algn="ctr" fontAlgn="b"/>
                      <a:r>
                        <a:rPr lang="id-ID" sz="1100" b="0" u="none" strike="noStrike">
                          <a:solidFill>
                            <a:srgbClr val="000000"/>
                          </a:solidFill>
                          <a:effectLst/>
                        </a:rPr>
                        <a:t>2018</a:t>
                      </a:r>
                      <a:endParaRPr lang="id-ID"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5338.2</a:t>
                      </a:r>
                      <a:r>
                        <a:rPr lang="en-US" sz="1100" b="0" u="none" strike="noStrike" dirty="0">
                          <a:solidFill>
                            <a:srgbClr val="000000"/>
                          </a:solidFill>
                          <a:effectLst/>
                        </a:rPr>
                        <a:t>0</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52062</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1167</a:t>
                      </a:r>
                      <a:endParaRPr lang="id-ID"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id-ID" sz="1100" b="0" u="none" strike="noStrike" dirty="0">
                          <a:solidFill>
                            <a:srgbClr val="000000"/>
                          </a:solidFill>
                          <a:effectLst/>
                        </a:rPr>
                        <a:t>1.0239</a:t>
                      </a:r>
                      <a:endParaRPr lang="id-ID"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26770983"/>
                  </a:ext>
                </a:extLst>
              </a:tr>
            </a:tbl>
          </a:graphicData>
        </a:graphic>
      </p:graphicFrame>
    </p:spTree>
    <p:extLst>
      <p:ext uri="{BB962C8B-B14F-4D97-AF65-F5344CB8AC3E}">
        <p14:creationId xmlns:p14="http://schemas.microsoft.com/office/powerpoint/2010/main" val="2411228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 name="Google Shape;55;p13">
            <a:extLst>
              <a:ext uri="{FF2B5EF4-FFF2-40B4-BE49-F238E27FC236}">
                <a16:creationId xmlns:a16="http://schemas.microsoft.com/office/drawing/2014/main" id="{91BF294F-39E4-031E-6720-4901A18EC96E}"/>
              </a:ext>
            </a:extLst>
          </p:cNvPr>
          <p:cNvSpPr txBox="1"/>
          <p:nvPr/>
        </p:nvSpPr>
        <p:spPr>
          <a:xfrm>
            <a:off x="4656000" y="46203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chemeClr val="dk1"/>
                </a:solidFill>
                <a:hlinkClick r:id="rId3"/>
              </a:rPr>
              <a:t>Tableau Dashboard</a:t>
            </a:r>
            <a:endParaRPr sz="1100" dirty="0">
              <a:solidFill>
                <a:schemeClr val="dk1"/>
              </a:solidFill>
            </a:endParaRPr>
          </a:p>
        </p:txBody>
      </p:sp>
      <p:pic>
        <p:nvPicPr>
          <p:cNvPr id="3" name="Picture 2" descr="Chart, line chart&#10;&#10;Description automatically generated">
            <a:extLst>
              <a:ext uri="{FF2B5EF4-FFF2-40B4-BE49-F238E27FC236}">
                <a16:creationId xmlns:a16="http://schemas.microsoft.com/office/drawing/2014/main" id="{3AE5C81C-4DB5-A6C5-99E5-F45A3E7DE53B}"/>
              </a:ext>
            </a:extLst>
          </p:cNvPr>
          <p:cNvPicPr>
            <a:picLocks noChangeAspect="1"/>
          </p:cNvPicPr>
          <p:nvPr/>
        </p:nvPicPr>
        <p:blipFill rotWithShape="1">
          <a:blip r:embed="rId4"/>
          <a:srcRect t="53049"/>
          <a:stretch/>
        </p:blipFill>
        <p:spPr>
          <a:xfrm>
            <a:off x="0" y="818883"/>
            <a:ext cx="9144000" cy="1752867"/>
          </a:xfrm>
          <a:prstGeom prst="rect">
            <a:avLst/>
          </a:prstGeom>
        </p:spPr>
      </p:pic>
      <p:sp>
        <p:nvSpPr>
          <p:cNvPr id="6" name="Google Shape;56;p13">
            <a:extLst>
              <a:ext uri="{FF2B5EF4-FFF2-40B4-BE49-F238E27FC236}">
                <a16:creationId xmlns:a16="http://schemas.microsoft.com/office/drawing/2014/main" id="{C17CE81D-90A3-4813-399C-F46B2954DFC4}"/>
              </a:ext>
            </a:extLst>
          </p:cNvPr>
          <p:cNvSpPr txBox="1">
            <a:spLocks noGrp="1"/>
          </p:cNvSpPr>
          <p:nvPr>
            <p:ph type="body" idx="1"/>
          </p:nvPr>
        </p:nvSpPr>
        <p:spPr>
          <a:xfrm>
            <a:off x="311700" y="2654586"/>
            <a:ext cx="8520600" cy="1914364"/>
          </a:xfrm>
          <a:prstGeom prst="rect">
            <a:avLst/>
          </a:prstGeom>
        </p:spPr>
        <p:txBody>
          <a:bodyPr spcFirstLastPara="1" wrap="square" lIns="91425" tIns="91425" rIns="91425" bIns="91425" anchor="t" anchorCtr="0">
            <a:normAutofit/>
          </a:bodyPr>
          <a:lstStyle/>
          <a:p>
            <a:pPr marL="133350" indent="0">
              <a:buClr>
                <a:schemeClr val="dk1"/>
              </a:buClr>
              <a:buSzPts val="1500"/>
              <a:buNone/>
            </a:pPr>
            <a:r>
              <a:rPr lang="en-US" sz="1500" dirty="0">
                <a:solidFill>
                  <a:schemeClr val="dk1"/>
                </a:solidFill>
              </a:rPr>
              <a:t>Insights:</a:t>
            </a:r>
          </a:p>
          <a:p>
            <a:pPr marL="133350" indent="0">
              <a:buClr>
                <a:schemeClr val="dk1"/>
              </a:buClr>
              <a:buSzPts val="1500"/>
              <a:buNone/>
            </a:pPr>
            <a:r>
              <a:rPr lang="en-US" sz="1500" dirty="0">
                <a:solidFill>
                  <a:schemeClr val="dk1"/>
                </a:solidFill>
              </a:rPr>
              <a:t>Data yang </a:t>
            </a:r>
            <a:r>
              <a:rPr lang="en-US" sz="1500" dirty="0" err="1">
                <a:solidFill>
                  <a:schemeClr val="dk1"/>
                </a:solidFill>
              </a:rPr>
              <a:t>digunakan</a:t>
            </a:r>
            <a:r>
              <a:rPr lang="en-US" sz="1500" dirty="0">
                <a:solidFill>
                  <a:schemeClr val="dk1"/>
                </a:solidFill>
              </a:rPr>
              <a:t> </a:t>
            </a:r>
            <a:r>
              <a:rPr lang="en-US" sz="1500" dirty="0" err="1">
                <a:solidFill>
                  <a:schemeClr val="dk1"/>
                </a:solidFill>
              </a:rPr>
              <a:t>untuk</a:t>
            </a:r>
            <a:r>
              <a:rPr lang="en-US" sz="1500" dirty="0">
                <a:solidFill>
                  <a:schemeClr val="dk1"/>
                </a:solidFill>
              </a:rPr>
              <a:t> </a:t>
            </a:r>
            <a:r>
              <a:rPr lang="en-US" sz="1500" dirty="0" err="1">
                <a:solidFill>
                  <a:schemeClr val="dk1"/>
                </a:solidFill>
              </a:rPr>
              <a:t>analisis</a:t>
            </a:r>
            <a:r>
              <a:rPr lang="en-US" sz="1500" dirty="0">
                <a:solidFill>
                  <a:schemeClr val="dk1"/>
                </a:solidFill>
              </a:rPr>
              <a:t> </a:t>
            </a:r>
            <a:r>
              <a:rPr lang="en-US" sz="1500" dirty="0" err="1">
                <a:solidFill>
                  <a:schemeClr val="dk1"/>
                </a:solidFill>
              </a:rPr>
              <a:t>dimulai</a:t>
            </a:r>
            <a:r>
              <a:rPr lang="en-US" sz="1500" dirty="0">
                <a:solidFill>
                  <a:schemeClr val="dk1"/>
                </a:solidFill>
              </a:rPr>
              <a:t> pada </a:t>
            </a:r>
            <a:r>
              <a:rPr lang="en-US" sz="1500" dirty="0" err="1">
                <a:solidFill>
                  <a:schemeClr val="dk1"/>
                </a:solidFill>
              </a:rPr>
              <a:t>bulan</a:t>
            </a:r>
            <a:r>
              <a:rPr lang="en-US" sz="1500" dirty="0">
                <a:solidFill>
                  <a:schemeClr val="dk1"/>
                </a:solidFill>
              </a:rPr>
              <a:t> September 2016 </a:t>
            </a:r>
            <a:r>
              <a:rPr lang="en-US" sz="1500" dirty="0" err="1">
                <a:solidFill>
                  <a:schemeClr val="dk1"/>
                </a:solidFill>
              </a:rPr>
              <a:t>sehingga</a:t>
            </a:r>
            <a:r>
              <a:rPr lang="en-US" sz="1500" dirty="0">
                <a:solidFill>
                  <a:schemeClr val="dk1"/>
                </a:solidFill>
              </a:rPr>
              <a:t> pada </a:t>
            </a:r>
            <a:r>
              <a:rPr lang="en-US" sz="1500" dirty="0" err="1">
                <a:solidFill>
                  <a:schemeClr val="dk1"/>
                </a:solidFill>
              </a:rPr>
              <a:t>tahun</a:t>
            </a:r>
            <a:r>
              <a:rPr lang="en-US" sz="1500" dirty="0">
                <a:solidFill>
                  <a:schemeClr val="dk1"/>
                </a:solidFill>
              </a:rPr>
              <a:t> </a:t>
            </a:r>
            <a:r>
              <a:rPr lang="en-US" sz="1500" dirty="0" err="1">
                <a:solidFill>
                  <a:schemeClr val="dk1"/>
                </a:solidFill>
              </a:rPr>
              <a:t>tersebut</a:t>
            </a:r>
            <a:r>
              <a:rPr lang="en-US" sz="1500" dirty="0">
                <a:solidFill>
                  <a:schemeClr val="dk1"/>
                </a:solidFill>
              </a:rPr>
              <a:t> </a:t>
            </a:r>
            <a:r>
              <a:rPr lang="en-US" sz="1500" b="1" dirty="0">
                <a:solidFill>
                  <a:schemeClr val="dk1"/>
                </a:solidFill>
              </a:rPr>
              <a:t>belum </a:t>
            </a:r>
            <a:r>
              <a:rPr lang="en-US" sz="1500" b="1" dirty="0" err="1">
                <a:solidFill>
                  <a:schemeClr val="dk1"/>
                </a:solidFill>
              </a:rPr>
              <a:t>banyak</a:t>
            </a:r>
            <a:r>
              <a:rPr lang="en-US" sz="1500" b="1" dirty="0">
                <a:solidFill>
                  <a:schemeClr val="dk1"/>
                </a:solidFill>
              </a:rPr>
              <a:t> customer </a:t>
            </a:r>
            <a:r>
              <a:rPr lang="en-US" sz="1500" b="1" dirty="0" err="1">
                <a:solidFill>
                  <a:schemeClr val="dk1"/>
                </a:solidFill>
              </a:rPr>
              <a:t>baru</a:t>
            </a:r>
            <a:r>
              <a:rPr lang="en-US" sz="1500" b="1" dirty="0">
                <a:solidFill>
                  <a:schemeClr val="dk1"/>
                </a:solidFill>
              </a:rPr>
              <a:t> </a:t>
            </a:r>
            <a:r>
              <a:rPr lang="en-US" sz="1500" b="1" dirty="0" err="1">
                <a:solidFill>
                  <a:schemeClr val="dk1"/>
                </a:solidFill>
              </a:rPr>
              <a:t>maupun</a:t>
            </a:r>
            <a:r>
              <a:rPr lang="en-US" sz="1500" b="1" dirty="0">
                <a:solidFill>
                  <a:schemeClr val="dk1"/>
                </a:solidFill>
              </a:rPr>
              <a:t> </a:t>
            </a:r>
            <a:r>
              <a:rPr lang="en-US" sz="1500" b="1" dirty="0" err="1">
                <a:solidFill>
                  <a:schemeClr val="dk1"/>
                </a:solidFill>
              </a:rPr>
              <a:t>kegiatan</a:t>
            </a:r>
            <a:r>
              <a:rPr lang="en-US" sz="1500" b="1" dirty="0">
                <a:solidFill>
                  <a:schemeClr val="dk1"/>
                </a:solidFill>
              </a:rPr>
              <a:t> </a:t>
            </a:r>
            <a:r>
              <a:rPr lang="en-US" sz="1500" b="1" dirty="0" err="1">
                <a:solidFill>
                  <a:schemeClr val="dk1"/>
                </a:solidFill>
              </a:rPr>
              <a:t>transaksi</a:t>
            </a:r>
            <a:r>
              <a:rPr lang="en-US" sz="1500" dirty="0">
                <a:solidFill>
                  <a:schemeClr val="dk1"/>
                </a:solidFill>
              </a:rPr>
              <a:t> </a:t>
            </a:r>
            <a:r>
              <a:rPr lang="en-US" sz="1500" dirty="0" err="1">
                <a:solidFill>
                  <a:schemeClr val="dk1"/>
                </a:solidFill>
              </a:rPr>
              <a:t>dari</a:t>
            </a:r>
            <a:r>
              <a:rPr lang="en-US" sz="1500" dirty="0">
                <a:solidFill>
                  <a:schemeClr val="dk1"/>
                </a:solidFill>
              </a:rPr>
              <a:t> customer.</a:t>
            </a:r>
          </a:p>
          <a:p>
            <a:pPr marL="133350" indent="0">
              <a:buClr>
                <a:schemeClr val="dk1"/>
              </a:buClr>
              <a:buSzPts val="1500"/>
              <a:buNone/>
            </a:pPr>
            <a:r>
              <a:rPr lang="en-US" sz="1500" dirty="0">
                <a:solidFill>
                  <a:schemeClr val="dk1"/>
                </a:solidFill>
              </a:rPr>
              <a:t>Di </a:t>
            </a:r>
            <a:r>
              <a:rPr lang="en-US" sz="1500" dirty="0" err="1">
                <a:solidFill>
                  <a:schemeClr val="dk1"/>
                </a:solidFill>
              </a:rPr>
              <a:t>tahun</a:t>
            </a:r>
            <a:r>
              <a:rPr lang="en-US" sz="1500" dirty="0">
                <a:solidFill>
                  <a:schemeClr val="dk1"/>
                </a:solidFill>
              </a:rPr>
              <a:t> 2017 dan 2018 </a:t>
            </a:r>
            <a:r>
              <a:rPr lang="en-US" sz="1500" dirty="0" err="1">
                <a:solidFill>
                  <a:schemeClr val="dk1"/>
                </a:solidFill>
              </a:rPr>
              <a:t>terjadi</a:t>
            </a:r>
            <a:r>
              <a:rPr lang="en-US" sz="1500" dirty="0">
                <a:solidFill>
                  <a:schemeClr val="dk1"/>
                </a:solidFill>
              </a:rPr>
              <a:t> </a:t>
            </a:r>
            <a:r>
              <a:rPr lang="en-US" sz="1500" b="1" dirty="0" err="1">
                <a:solidFill>
                  <a:schemeClr val="dk1"/>
                </a:solidFill>
              </a:rPr>
              <a:t>peningkatan</a:t>
            </a:r>
            <a:r>
              <a:rPr lang="en-US" sz="1500" b="1" dirty="0">
                <a:solidFill>
                  <a:schemeClr val="dk1"/>
                </a:solidFill>
              </a:rPr>
              <a:t> </a:t>
            </a:r>
            <a:r>
              <a:rPr lang="en-US" sz="1500" b="1" dirty="0" err="1">
                <a:solidFill>
                  <a:schemeClr val="dk1"/>
                </a:solidFill>
              </a:rPr>
              <a:t>jumlah</a:t>
            </a:r>
            <a:r>
              <a:rPr lang="en-US" sz="1500" b="1" dirty="0">
                <a:solidFill>
                  <a:schemeClr val="dk1"/>
                </a:solidFill>
              </a:rPr>
              <a:t> customer</a:t>
            </a:r>
            <a:r>
              <a:rPr lang="en-US" sz="1500" dirty="0">
                <a:solidFill>
                  <a:schemeClr val="dk1"/>
                </a:solidFill>
              </a:rPr>
              <a:t>, </a:t>
            </a:r>
            <a:r>
              <a:rPr lang="en-US" sz="1500" dirty="0" err="1">
                <a:solidFill>
                  <a:schemeClr val="dk1"/>
                </a:solidFill>
              </a:rPr>
              <a:t>hal</a:t>
            </a:r>
            <a:r>
              <a:rPr lang="en-US" sz="1500" dirty="0">
                <a:solidFill>
                  <a:schemeClr val="dk1"/>
                </a:solidFill>
              </a:rPr>
              <a:t> </a:t>
            </a:r>
            <a:r>
              <a:rPr lang="en-US" sz="1500" dirty="0" err="1">
                <a:solidFill>
                  <a:schemeClr val="dk1"/>
                </a:solidFill>
              </a:rPr>
              <a:t>tersebut</a:t>
            </a:r>
            <a:r>
              <a:rPr lang="en-US" sz="1500" dirty="0">
                <a:solidFill>
                  <a:schemeClr val="dk1"/>
                </a:solidFill>
              </a:rPr>
              <a:t> juga </a:t>
            </a:r>
            <a:r>
              <a:rPr lang="en-US" sz="1500" dirty="0" err="1">
                <a:solidFill>
                  <a:schemeClr val="dk1"/>
                </a:solidFill>
              </a:rPr>
              <a:t>sejalan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b="1" dirty="0" err="1">
                <a:solidFill>
                  <a:schemeClr val="dk1"/>
                </a:solidFill>
              </a:rPr>
              <a:t>peningkatan</a:t>
            </a:r>
            <a:r>
              <a:rPr lang="en-US" sz="1500" b="1" dirty="0">
                <a:solidFill>
                  <a:schemeClr val="dk1"/>
                </a:solidFill>
              </a:rPr>
              <a:t> rata – rata customer </a:t>
            </a:r>
            <a:r>
              <a:rPr lang="en-US" sz="1500" b="1" dirty="0" err="1">
                <a:solidFill>
                  <a:schemeClr val="dk1"/>
                </a:solidFill>
              </a:rPr>
              <a:t>aktif</a:t>
            </a:r>
            <a:r>
              <a:rPr lang="en-US" sz="1500" b="1" dirty="0">
                <a:solidFill>
                  <a:schemeClr val="dk1"/>
                </a:solidFill>
              </a:rPr>
              <a:t> per </a:t>
            </a:r>
            <a:r>
              <a:rPr lang="en-US" sz="1500" b="1" dirty="0" err="1">
                <a:solidFill>
                  <a:schemeClr val="dk1"/>
                </a:solidFill>
              </a:rPr>
              <a:t>bulan</a:t>
            </a:r>
            <a:endParaRPr lang="en-US" sz="1500" b="1" dirty="0">
              <a:solidFill>
                <a:schemeClr val="dk1"/>
              </a:solidFill>
            </a:endParaRPr>
          </a:p>
        </p:txBody>
      </p:sp>
    </p:spTree>
    <p:extLst>
      <p:ext uri="{BB962C8B-B14F-4D97-AF65-F5344CB8AC3E}">
        <p14:creationId xmlns:p14="http://schemas.microsoft.com/office/powerpoint/2010/main" val="187443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 name="Google Shape;55;p13">
            <a:extLst>
              <a:ext uri="{FF2B5EF4-FFF2-40B4-BE49-F238E27FC236}">
                <a16:creationId xmlns:a16="http://schemas.microsoft.com/office/drawing/2014/main" id="{91BF294F-39E4-031E-6720-4901A18EC96E}"/>
              </a:ext>
            </a:extLst>
          </p:cNvPr>
          <p:cNvSpPr txBox="1"/>
          <p:nvPr/>
        </p:nvSpPr>
        <p:spPr>
          <a:xfrm>
            <a:off x="4656000" y="46203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chemeClr val="dk1"/>
                </a:solidFill>
                <a:hlinkClick r:id="rId3"/>
              </a:rPr>
              <a:t>Tableau Dashboard</a:t>
            </a:r>
            <a:endParaRPr sz="1100" dirty="0">
              <a:solidFill>
                <a:schemeClr val="dk1"/>
              </a:solidFill>
            </a:endParaRPr>
          </a:p>
        </p:txBody>
      </p:sp>
      <p:pic>
        <p:nvPicPr>
          <p:cNvPr id="3" name="Picture 2" descr="Chart, line chart&#10;&#10;Description automatically generated">
            <a:extLst>
              <a:ext uri="{FF2B5EF4-FFF2-40B4-BE49-F238E27FC236}">
                <a16:creationId xmlns:a16="http://schemas.microsoft.com/office/drawing/2014/main" id="{3AE5C81C-4DB5-A6C5-99E5-F45A3E7DE53B}"/>
              </a:ext>
            </a:extLst>
          </p:cNvPr>
          <p:cNvPicPr>
            <a:picLocks noChangeAspect="1"/>
          </p:cNvPicPr>
          <p:nvPr/>
        </p:nvPicPr>
        <p:blipFill rotWithShape="1">
          <a:blip r:embed="rId4"/>
          <a:srcRect b="46565"/>
          <a:stretch/>
        </p:blipFill>
        <p:spPr>
          <a:xfrm>
            <a:off x="0" y="705033"/>
            <a:ext cx="9144000" cy="1994968"/>
          </a:xfrm>
          <a:prstGeom prst="rect">
            <a:avLst/>
          </a:prstGeom>
        </p:spPr>
      </p:pic>
      <p:sp>
        <p:nvSpPr>
          <p:cNvPr id="6" name="Google Shape;56;p13">
            <a:extLst>
              <a:ext uri="{FF2B5EF4-FFF2-40B4-BE49-F238E27FC236}">
                <a16:creationId xmlns:a16="http://schemas.microsoft.com/office/drawing/2014/main" id="{4A6BA5D7-CE6B-9805-4967-17EF92B5DDDE}"/>
              </a:ext>
            </a:extLst>
          </p:cNvPr>
          <p:cNvSpPr txBox="1">
            <a:spLocks noGrp="1"/>
          </p:cNvSpPr>
          <p:nvPr>
            <p:ph type="body" idx="1"/>
          </p:nvPr>
        </p:nvSpPr>
        <p:spPr>
          <a:xfrm>
            <a:off x="311700" y="2654586"/>
            <a:ext cx="8520600" cy="1914364"/>
          </a:xfrm>
          <a:prstGeom prst="rect">
            <a:avLst/>
          </a:prstGeom>
        </p:spPr>
        <p:txBody>
          <a:bodyPr spcFirstLastPara="1" wrap="square" lIns="91425" tIns="91425" rIns="91425" bIns="91425" anchor="t" anchorCtr="0">
            <a:normAutofit/>
          </a:bodyPr>
          <a:lstStyle/>
          <a:p>
            <a:pPr marL="133350" indent="0">
              <a:buClr>
                <a:schemeClr val="dk1"/>
              </a:buClr>
              <a:buSzPts val="1500"/>
              <a:buNone/>
            </a:pPr>
            <a:r>
              <a:rPr lang="en-US" sz="1500" dirty="0">
                <a:solidFill>
                  <a:schemeClr val="dk1"/>
                </a:solidFill>
              </a:rPr>
              <a:t>Insights:</a:t>
            </a:r>
          </a:p>
          <a:p>
            <a:pPr marL="133350" indent="0">
              <a:buClr>
                <a:schemeClr val="dk1"/>
              </a:buClr>
              <a:buSzPts val="1500"/>
              <a:buNone/>
            </a:pPr>
            <a:r>
              <a:rPr lang="en-US" sz="1500" dirty="0" err="1">
                <a:solidFill>
                  <a:schemeClr val="dk1"/>
                </a:solidFill>
              </a:rPr>
              <a:t>Walaupun</a:t>
            </a:r>
            <a:r>
              <a:rPr lang="en-US" sz="1500" dirty="0">
                <a:solidFill>
                  <a:schemeClr val="dk1"/>
                </a:solidFill>
              </a:rPr>
              <a:t> </a:t>
            </a:r>
            <a:r>
              <a:rPr lang="en-US" sz="1500" dirty="0" err="1">
                <a:solidFill>
                  <a:schemeClr val="dk1"/>
                </a:solidFill>
              </a:rPr>
              <a:t>jumlah</a:t>
            </a:r>
            <a:r>
              <a:rPr lang="en-US" sz="1500" dirty="0">
                <a:solidFill>
                  <a:schemeClr val="dk1"/>
                </a:solidFill>
              </a:rPr>
              <a:t> customer </a:t>
            </a:r>
            <a:r>
              <a:rPr lang="en-US" sz="1500" dirty="0" err="1">
                <a:solidFill>
                  <a:schemeClr val="dk1"/>
                </a:solidFill>
              </a:rPr>
              <a:t>meningkat</a:t>
            </a:r>
            <a:r>
              <a:rPr lang="en-US" sz="1500" dirty="0">
                <a:solidFill>
                  <a:schemeClr val="dk1"/>
                </a:solidFill>
              </a:rPr>
              <a:t> </a:t>
            </a:r>
            <a:r>
              <a:rPr lang="en-US" sz="1500" dirty="0" err="1">
                <a:solidFill>
                  <a:schemeClr val="dk1"/>
                </a:solidFill>
              </a:rPr>
              <a:t>tetapi</a:t>
            </a:r>
            <a:r>
              <a:rPr lang="en-US" sz="1500" dirty="0">
                <a:solidFill>
                  <a:schemeClr val="dk1"/>
                </a:solidFill>
              </a:rPr>
              <a:t> </a:t>
            </a:r>
            <a:r>
              <a:rPr lang="en-US" sz="1500" dirty="0" err="1">
                <a:solidFill>
                  <a:schemeClr val="dk1"/>
                </a:solidFill>
              </a:rPr>
              <a:t>jika</a:t>
            </a:r>
            <a:r>
              <a:rPr lang="en-US" sz="1500" dirty="0">
                <a:solidFill>
                  <a:schemeClr val="dk1"/>
                </a:solidFill>
              </a:rPr>
              <a:t> </a:t>
            </a:r>
            <a:r>
              <a:rPr lang="en-US" sz="1500" dirty="0" err="1">
                <a:solidFill>
                  <a:schemeClr val="dk1"/>
                </a:solidFill>
              </a:rPr>
              <a:t>dilihat</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aktivitas</a:t>
            </a:r>
            <a:r>
              <a:rPr lang="en-US" sz="1500" dirty="0">
                <a:solidFill>
                  <a:schemeClr val="dk1"/>
                </a:solidFill>
              </a:rPr>
              <a:t> </a:t>
            </a:r>
            <a:r>
              <a:rPr lang="en-US" sz="1500" dirty="0" err="1">
                <a:solidFill>
                  <a:schemeClr val="dk1"/>
                </a:solidFill>
              </a:rPr>
              <a:t>transaksi</a:t>
            </a:r>
            <a:r>
              <a:rPr lang="en-US" sz="1500" dirty="0">
                <a:solidFill>
                  <a:schemeClr val="dk1"/>
                </a:solidFill>
              </a:rPr>
              <a:t> customer </a:t>
            </a:r>
            <a:r>
              <a:rPr lang="en-US" sz="1500" dirty="0" err="1">
                <a:solidFill>
                  <a:schemeClr val="dk1"/>
                </a:solidFill>
              </a:rPr>
              <a:t>terjadi</a:t>
            </a:r>
            <a:r>
              <a:rPr lang="en-US" sz="1500" dirty="0">
                <a:solidFill>
                  <a:schemeClr val="dk1"/>
                </a:solidFill>
              </a:rPr>
              <a:t> </a:t>
            </a:r>
            <a:r>
              <a:rPr lang="en-US" sz="1500" dirty="0" err="1">
                <a:solidFill>
                  <a:schemeClr val="dk1"/>
                </a:solidFill>
              </a:rPr>
              <a:t>penurunan</a:t>
            </a:r>
            <a:r>
              <a:rPr lang="en-US" sz="1500" dirty="0">
                <a:solidFill>
                  <a:schemeClr val="dk1"/>
                </a:solidFill>
              </a:rPr>
              <a:t>. </a:t>
            </a:r>
            <a:r>
              <a:rPr lang="en-US" sz="1500" dirty="0" err="1">
                <a:solidFill>
                  <a:schemeClr val="dk1"/>
                </a:solidFill>
              </a:rPr>
              <a:t>Pengguna</a:t>
            </a:r>
            <a:r>
              <a:rPr lang="en-US" sz="1500" dirty="0">
                <a:solidFill>
                  <a:schemeClr val="dk1"/>
                </a:solidFill>
              </a:rPr>
              <a:t> yang </a:t>
            </a:r>
            <a:r>
              <a:rPr lang="en-US" sz="1500" dirty="0" err="1">
                <a:solidFill>
                  <a:schemeClr val="dk1"/>
                </a:solidFill>
              </a:rPr>
              <a:t>melakukan</a:t>
            </a:r>
            <a:r>
              <a:rPr lang="en-US" sz="1500" dirty="0">
                <a:solidFill>
                  <a:schemeClr val="dk1"/>
                </a:solidFill>
              </a:rPr>
              <a:t> lebih </a:t>
            </a:r>
            <a:r>
              <a:rPr lang="en-US" sz="1500" dirty="0" err="1">
                <a:solidFill>
                  <a:schemeClr val="dk1"/>
                </a:solidFill>
              </a:rPr>
              <a:t>dari</a:t>
            </a:r>
            <a:r>
              <a:rPr lang="en-US" sz="1500" dirty="0">
                <a:solidFill>
                  <a:schemeClr val="dk1"/>
                </a:solidFill>
              </a:rPr>
              <a:t> </a:t>
            </a:r>
            <a:r>
              <a:rPr lang="en-US" sz="1500" dirty="0" err="1">
                <a:solidFill>
                  <a:schemeClr val="dk1"/>
                </a:solidFill>
              </a:rPr>
              <a:t>satu</a:t>
            </a:r>
            <a:r>
              <a:rPr lang="en-US" sz="1500" dirty="0">
                <a:solidFill>
                  <a:schemeClr val="dk1"/>
                </a:solidFill>
              </a:rPr>
              <a:t> kali </a:t>
            </a:r>
            <a:r>
              <a:rPr lang="en-US" sz="1500" dirty="0" err="1">
                <a:solidFill>
                  <a:schemeClr val="dk1"/>
                </a:solidFill>
              </a:rPr>
              <a:t>transaksi</a:t>
            </a:r>
            <a:r>
              <a:rPr lang="en-US" sz="1500" dirty="0">
                <a:solidFill>
                  <a:schemeClr val="dk1"/>
                </a:solidFill>
              </a:rPr>
              <a:t> </a:t>
            </a:r>
            <a:r>
              <a:rPr lang="en-US" sz="1500" b="1" dirty="0">
                <a:solidFill>
                  <a:schemeClr val="dk1"/>
                </a:solidFill>
              </a:rPr>
              <a:t>(</a:t>
            </a:r>
            <a:r>
              <a:rPr lang="en-US" sz="1500" b="1" i="1" dirty="0">
                <a:solidFill>
                  <a:schemeClr val="dk1"/>
                </a:solidFill>
              </a:rPr>
              <a:t>repeat order</a:t>
            </a:r>
            <a:r>
              <a:rPr lang="en-US" sz="1500" b="1" dirty="0">
                <a:solidFill>
                  <a:schemeClr val="dk1"/>
                </a:solidFill>
              </a:rPr>
              <a:t>) </a:t>
            </a:r>
            <a:r>
              <a:rPr lang="en-US" sz="1500" b="1" dirty="0" err="1">
                <a:solidFill>
                  <a:schemeClr val="dk1"/>
                </a:solidFill>
              </a:rPr>
              <a:t>mengalami</a:t>
            </a:r>
            <a:r>
              <a:rPr lang="en-US" sz="1500" b="1" dirty="0">
                <a:solidFill>
                  <a:schemeClr val="dk1"/>
                </a:solidFill>
              </a:rPr>
              <a:t> </a:t>
            </a:r>
            <a:r>
              <a:rPr lang="en-US" sz="1500" b="1" dirty="0" err="1">
                <a:solidFill>
                  <a:schemeClr val="dk1"/>
                </a:solidFill>
              </a:rPr>
              <a:t>penurunan</a:t>
            </a:r>
            <a:r>
              <a:rPr lang="en-US" sz="1500" b="1" dirty="0">
                <a:solidFill>
                  <a:schemeClr val="dk1"/>
                </a:solidFill>
              </a:rPr>
              <a:t> di </a:t>
            </a:r>
            <a:r>
              <a:rPr lang="en-US" sz="1500" b="1" dirty="0" err="1">
                <a:solidFill>
                  <a:schemeClr val="dk1"/>
                </a:solidFill>
              </a:rPr>
              <a:t>tahun</a:t>
            </a:r>
            <a:r>
              <a:rPr lang="en-US" sz="1500" b="1" dirty="0">
                <a:solidFill>
                  <a:schemeClr val="dk1"/>
                </a:solidFill>
              </a:rPr>
              <a:t> 2018</a:t>
            </a:r>
            <a:r>
              <a:rPr lang="en-US" sz="1500" dirty="0">
                <a:solidFill>
                  <a:schemeClr val="dk1"/>
                </a:solidFill>
              </a:rPr>
              <a:t>. </a:t>
            </a:r>
            <a:r>
              <a:rPr lang="en-US" sz="1500" dirty="0" err="1">
                <a:solidFill>
                  <a:schemeClr val="dk1"/>
                </a:solidFill>
              </a:rPr>
              <a:t>Selain</a:t>
            </a:r>
            <a:r>
              <a:rPr lang="en-US" sz="1500" dirty="0">
                <a:solidFill>
                  <a:schemeClr val="dk1"/>
                </a:solidFill>
              </a:rPr>
              <a:t> itu </a:t>
            </a:r>
            <a:r>
              <a:rPr lang="en-US" sz="1500" b="1" dirty="0">
                <a:solidFill>
                  <a:schemeClr val="dk1"/>
                </a:solidFill>
              </a:rPr>
              <a:t>rata – rata </a:t>
            </a:r>
            <a:r>
              <a:rPr lang="en-US" sz="1500" b="1" dirty="0" err="1">
                <a:solidFill>
                  <a:schemeClr val="dk1"/>
                </a:solidFill>
              </a:rPr>
              <a:t>transaksi</a:t>
            </a:r>
            <a:r>
              <a:rPr lang="en-US" sz="1500" b="1" dirty="0">
                <a:solidFill>
                  <a:schemeClr val="dk1"/>
                </a:solidFill>
              </a:rPr>
              <a:t> yang </a:t>
            </a:r>
            <a:r>
              <a:rPr lang="en-US" sz="1500" b="1" dirty="0" err="1">
                <a:solidFill>
                  <a:schemeClr val="dk1"/>
                </a:solidFill>
              </a:rPr>
              <a:t>dilakukan</a:t>
            </a:r>
            <a:r>
              <a:rPr lang="en-US" sz="1500" b="1" dirty="0">
                <a:solidFill>
                  <a:schemeClr val="dk1"/>
                </a:solidFill>
              </a:rPr>
              <a:t> oleh customer juga </a:t>
            </a:r>
            <a:r>
              <a:rPr lang="en-US" sz="1500" b="1" dirty="0" err="1">
                <a:solidFill>
                  <a:schemeClr val="dk1"/>
                </a:solidFill>
              </a:rPr>
              <a:t>mengalami</a:t>
            </a:r>
            <a:r>
              <a:rPr lang="en-US" sz="1500" b="1" dirty="0">
                <a:solidFill>
                  <a:schemeClr val="dk1"/>
                </a:solidFill>
              </a:rPr>
              <a:t> </a:t>
            </a:r>
            <a:r>
              <a:rPr lang="en-US" sz="1500" b="1" dirty="0" err="1">
                <a:solidFill>
                  <a:schemeClr val="dk1"/>
                </a:solidFill>
              </a:rPr>
              <a:t>penurunan</a:t>
            </a:r>
            <a:r>
              <a:rPr lang="en-US" sz="1500" b="1" dirty="0">
                <a:solidFill>
                  <a:schemeClr val="dk1"/>
                </a:solidFill>
              </a:rPr>
              <a:t> </a:t>
            </a:r>
            <a:r>
              <a:rPr lang="en-US" sz="1500" dirty="0" err="1">
                <a:solidFill>
                  <a:schemeClr val="dk1"/>
                </a:solidFill>
              </a:rPr>
              <a:t>artinya</a:t>
            </a:r>
            <a:r>
              <a:rPr lang="en-US" sz="1500" dirty="0">
                <a:solidFill>
                  <a:schemeClr val="dk1"/>
                </a:solidFill>
              </a:rPr>
              <a:t> </a:t>
            </a:r>
            <a:r>
              <a:rPr lang="en-US" sz="1500" dirty="0" err="1">
                <a:solidFill>
                  <a:schemeClr val="dk1"/>
                </a:solidFill>
              </a:rPr>
              <a:t>ada</a:t>
            </a:r>
            <a:r>
              <a:rPr lang="en-US" sz="1500" dirty="0">
                <a:solidFill>
                  <a:schemeClr val="dk1"/>
                </a:solidFill>
              </a:rPr>
              <a:t> </a:t>
            </a:r>
            <a:r>
              <a:rPr lang="en-US" sz="1500" dirty="0" err="1">
                <a:solidFill>
                  <a:schemeClr val="dk1"/>
                </a:solidFill>
              </a:rPr>
              <a:t>kemungkinan</a:t>
            </a:r>
            <a:r>
              <a:rPr lang="en-US" sz="1500" dirty="0">
                <a:solidFill>
                  <a:schemeClr val="dk1"/>
                </a:solidFill>
              </a:rPr>
              <a:t> </a:t>
            </a:r>
            <a:r>
              <a:rPr lang="en-US" sz="1500" b="1" dirty="0">
                <a:solidFill>
                  <a:schemeClr val="dk1"/>
                </a:solidFill>
              </a:rPr>
              <a:t>customer </a:t>
            </a:r>
            <a:r>
              <a:rPr lang="en-US" sz="1500" b="1" dirty="0" err="1">
                <a:solidFill>
                  <a:schemeClr val="dk1"/>
                </a:solidFill>
              </a:rPr>
              <a:t>baru</a:t>
            </a:r>
            <a:r>
              <a:rPr lang="en-US" sz="1500" b="1" dirty="0">
                <a:solidFill>
                  <a:schemeClr val="dk1"/>
                </a:solidFill>
              </a:rPr>
              <a:t> </a:t>
            </a:r>
            <a:r>
              <a:rPr lang="en-US" sz="1500" b="1" dirty="0" err="1">
                <a:solidFill>
                  <a:schemeClr val="dk1"/>
                </a:solidFill>
              </a:rPr>
              <a:t>hanya</a:t>
            </a:r>
            <a:r>
              <a:rPr lang="en-US" sz="1500" b="1" dirty="0">
                <a:solidFill>
                  <a:schemeClr val="dk1"/>
                </a:solidFill>
              </a:rPr>
              <a:t> </a:t>
            </a:r>
            <a:r>
              <a:rPr lang="en-US" sz="1500" b="1" dirty="0" err="1">
                <a:solidFill>
                  <a:schemeClr val="dk1"/>
                </a:solidFill>
              </a:rPr>
              <a:t>sekadar</a:t>
            </a:r>
            <a:r>
              <a:rPr lang="en-US" sz="1500" b="1" dirty="0">
                <a:solidFill>
                  <a:schemeClr val="dk1"/>
                </a:solidFill>
              </a:rPr>
              <a:t> coba – coba </a:t>
            </a:r>
            <a:r>
              <a:rPr lang="en-US" sz="1500" b="1" dirty="0" err="1">
                <a:solidFill>
                  <a:schemeClr val="dk1"/>
                </a:solidFill>
              </a:rPr>
              <a:t>namun</a:t>
            </a:r>
            <a:r>
              <a:rPr lang="en-US" sz="1500" b="1" dirty="0">
                <a:solidFill>
                  <a:schemeClr val="dk1"/>
                </a:solidFill>
              </a:rPr>
              <a:t> </a:t>
            </a:r>
            <a:r>
              <a:rPr lang="en-US" sz="1500" b="1" dirty="0" err="1">
                <a:solidFill>
                  <a:schemeClr val="dk1"/>
                </a:solidFill>
              </a:rPr>
              <a:t>tidak</a:t>
            </a:r>
            <a:r>
              <a:rPr lang="en-US" sz="1500" b="1" dirty="0">
                <a:solidFill>
                  <a:schemeClr val="dk1"/>
                </a:solidFill>
              </a:rPr>
              <a:t> </a:t>
            </a:r>
            <a:r>
              <a:rPr lang="en-US" sz="1500" b="1" dirty="0" err="1">
                <a:solidFill>
                  <a:schemeClr val="dk1"/>
                </a:solidFill>
              </a:rPr>
              <a:t>tertarik</a:t>
            </a:r>
            <a:r>
              <a:rPr lang="en-US" sz="1500" b="1" dirty="0">
                <a:solidFill>
                  <a:schemeClr val="dk1"/>
                </a:solidFill>
              </a:rPr>
              <a:t> </a:t>
            </a:r>
            <a:r>
              <a:rPr lang="en-US" sz="1500" b="1" dirty="0" err="1">
                <a:solidFill>
                  <a:schemeClr val="dk1"/>
                </a:solidFill>
              </a:rPr>
              <a:t>untuk</a:t>
            </a:r>
            <a:r>
              <a:rPr lang="en-US" sz="1500" b="1" dirty="0">
                <a:solidFill>
                  <a:schemeClr val="dk1"/>
                </a:solidFill>
              </a:rPr>
              <a:t> </a:t>
            </a:r>
            <a:r>
              <a:rPr lang="en-US" sz="1500" b="1" dirty="0" err="1">
                <a:solidFill>
                  <a:schemeClr val="dk1"/>
                </a:solidFill>
              </a:rPr>
              <a:t>melakukan</a:t>
            </a:r>
            <a:r>
              <a:rPr lang="en-US" sz="1500" b="1" dirty="0">
                <a:solidFill>
                  <a:schemeClr val="dk1"/>
                </a:solidFill>
              </a:rPr>
              <a:t> </a:t>
            </a:r>
            <a:r>
              <a:rPr lang="en-US" sz="1500" b="1" dirty="0" err="1">
                <a:solidFill>
                  <a:schemeClr val="dk1"/>
                </a:solidFill>
              </a:rPr>
              <a:t>transaksi</a:t>
            </a:r>
            <a:r>
              <a:rPr lang="en-US" sz="1500" b="1" dirty="0">
                <a:solidFill>
                  <a:schemeClr val="dk1"/>
                </a:solidFill>
              </a:rPr>
              <a:t> </a:t>
            </a:r>
            <a:r>
              <a:rPr lang="en-US" sz="1500" b="1" dirty="0" err="1">
                <a:solidFill>
                  <a:schemeClr val="dk1"/>
                </a:solidFill>
              </a:rPr>
              <a:t>lagi</a:t>
            </a:r>
            <a:endParaRPr lang="en-US" sz="1500" b="1"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Product Category Quality Analysis</a:t>
            </a:r>
            <a:endParaRPr sz="2220" b="1" dirty="0">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sp>
        <p:nvSpPr>
          <p:cNvPr id="56" name="Google Shape;56;p13"/>
          <p:cNvSpPr txBox="1">
            <a:spLocks noGrp="1"/>
          </p:cNvSpPr>
          <p:nvPr>
            <p:ph type="body" idx="1"/>
          </p:nvPr>
        </p:nvSpPr>
        <p:spPr>
          <a:xfrm>
            <a:off x="311700" y="3060000"/>
            <a:ext cx="8520600" cy="1756800"/>
          </a:xfrm>
          <a:prstGeom prst="rect">
            <a:avLst/>
          </a:prstGeom>
        </p:spPr>
        <p:txBody>
          <a:bodyPr spcFirstLastPara="1" wrap="square" lIns="91425" tIns="91425" rIns="91425" bIns="91425" anchor="t" anchorCtr="0">
            <a:normAutofit lnSpcReduction="10000"/>
          </a:bodyPr>
          <a:lstStyle/>
          <a:p>
            <a:pPr marL="133350" lvl="0" indent="0" algn="l" rtl="0">
              <a:spcBef>
                <a:spcPts val="0"/>
              </a:spcBef>
              <a:spcAft>
                <a:spcPts val="0"/>
              </a:spcAft>
              <a:buClr>
                <a:schemeClr val="dk1"/>
              </a:buClr>
              <a:buSzPts val="1500"/>
              <a:buNone/>
            </a:pPr>
            <a:r>
              <a:rPr lang="en-US" sz="1500" b="1" dirty="0" err="1">
                <a:solidFill>
                  <a:schemeClr val="dk1"/>
                </a:solidFill>
              </a:rPr>
              <a:t>Definisi</a:t>
            </a:r>
            <a:r>
              <a:rPr lang="en-US" sz="1500" b="1" dirty="0">
                <a:solidFill>
                  <a:schemeClr val="dk1"/>
                </a:solidFill>
              </a:rPr>
              <a:t>:</a:t>
            </a:r>
          </a:p>
          <a:p>
            <a:pPr marL="419100" indent="-285750">
              <a:buClr>
                <a:schemeClr val="dk1"/>
              </a:buClr>
              <a:buSzPts val="1500"/>
            </a:pPr>
            <a:r>
              <a:rPr lang="en-US" sz="1500" dirty="0">
                <a:solidFill>
                  <a:schemeClr val="dk1"/>
                </a:solidFill>
              </a:rPr>
              <a:t>Year : </a:t>
            </a:r>
            <a:r>
              <a:rPr lang="en-US" sz="1500" dirty="0" err="1">
                <a:solidFill>
                  <a:schemeClr val="dk1"/>
                </a:solidFill>
              </a:rPr>
              <a:t>Tahun</a:t>
            </a:r>
            <a:endParaRPr lang="en-US" sz="1500" dirty="0">
              <a:solidFill>
                <a:schemeClr val="dk1"/>
              </a:solidFill>
            </a:endParaRPr>
          </a:p>
          <a:p>
            <a:pPr marL="419100" indent="-285750">
              <a:buClr>
                <a:schemeClr val="dk1"/>
              </a:buClr>
              <a:buSzPts val="1500"/>
            </a:pPr>
            <a:r>
              <a:rPr lang="en-US" sz="1500" dirty="0">
                <a:solidFill>
                  <a:schemeClr val="dk1"/>
                </a:solidFill>
              </a:rPr>
              <a:t>Revenue : </a:t>
            </a:r>
            <a:r>
              <a:rPr lang="en-US" sz="1500" dirty="0" err="1">
                <a:solidFill>
                  <a:schemeClr val="dk1"/>
                </a:solidFill>
              </a:rPr>
              <a:t>Pemasukan</a:t>
            </a:r>
            <a:r>
              <a:rPr lang="en-US" sz="1500" dirty="0">
                <a:solidFill>
                  <a:schemeClr val="dk1"/>
                </a:solidFill>
              </a:rPr>
              <a:t> </a:t>
            </a:r>
            <a:r>
              <a:rPr lang="en-US" sz="1500" dirty="0" err="1">
                <a:solidFill>
                  <a:schemeClr val="dk1"/>
                </a:solidFill>
              </a:rPr>
              <a:t>kotor</a:t>
            </a:r>
            <a:r>
              <a:rPr lang="en-US" sz="1500" dirty="0">
                <a:solidFill>
                  <a:schemeClr val="dk1"/>
                </a:solidFill>
              </a:rPr>
              <a:t> (</a:t>
            </a:r>
            <a:r>
              <a:rPr lang="en-US" sz="1500" dirty="0" err="1">
                <a:solidFill>
                  <a:schemeClr val="dk1"/>
                </a:solidFill>
              </a:rPr>
              <a:t>termasuk</a:t>
            </a:r>
            <a:r>
              <a:rPr lang="en-US" sz="1500" dirty="0">
                <a:solidFill>
                  <a:schemeClr val="dk1"/>
                </a:solidFill>
              </a:rPr>
              <a:t> </a:t>
            </a:r>
            <a:r>
              <a:rPr lang="en-US" sz="1500" dirty="0" err="1">
                <a:solidFill>
                  <a:schemeClr val="dk1"/>
                </a:solidFill>
              </a:rPr>
              <a:t>biaya</a:t>
            </a:r>
            <a:r>
              <a:rPr lang="en-US" sz="1500" dirty="0">
                <a:solidFill>
                  <a:schemeClr val="dk1"/>
                </a:solidFill>
              </a:rPr>
              <a:t> </a:t>
            </a:r>
            <a:r>
              <a:rPr lang="en-US" sz="1500" dirty="0" err="1">
                <a:solidFill>
                  <a:schemeClr val="dk1"/>
                </a:solidFill>
              </a:rPr>
              <a:t>pengiriman</a:t>
            </a:r>
            <a:r>
              <a:rPr lang="en-US" sz="1500" dirty="0">
                <a:solidFill>
                  <a:schemeClr val="dk1"/>
                </a:solidFill>
              </a:rPr>
              <a:t>)</a:t>
            </a:r>
          </a:p>
          <a:p>
            <a:pPr marL="419100" indent="-285750">
              <a:buClr>
                <a:schemeClr val="dk1"/>
              </a:buClr>
              <a:buSzPts val="1500"/>
            </a:pPr>
            <a:r>
              <a:rPr lang="en-US" sz="1500" dirty="0">
                <a:solidFill>
                  <a:schemeClr val="dk1"/>
                </a:solidFill>
              </a:rPr>
              <a:t>Canceled Order : </a:t>
            </a:r>
            <a:r>
              <a:rPr lang="en-US" sz="1500" dirty="0" err="1">
                <a:solidFill>
                  <a:schemeClr val="dk1"/>
                </a:solidFill>
              </a:rPr>
              <a:t>Jumlah</a:t>
            </a:r>
            <a:r>
              <a:rPr lang="en-US" sz="1500" dirty="0">
                <a:solidFill>
                  <a:schemeClr val="dk1"/>
                </a:solidFill>
              </a:rPr>
              <a:t> order yang di-cancel</a:t>
            </a:r>
          </a:p>
          <a:p>
            <a:pPr marL="419100" indent="-285750">
              <a:buClr>
                <a:schemeClr val="dk1"/>
              </a:buClr>
              <a:buSzPts val="1500"/>
            </a:pPr>
            <a:r>
              <a:rPr lang="en-US" sz="1500" dirty="0">
                <a:solidFill>
                  <a:schemeClr val="dk1"/>
                </a:solidFill>
              </a:rPr>
              <a:t>Most Revenue : </a:t>
            </a:r>
            <a:r>
              <a:rPr lang="en-US" sz="1500" dirty="0" err="1">
                <a:solidFill>
                  <a:schemeClr val="dk1"/>
                </a:solidFill>
              </a:rPr>
              <a:t>Kategori</a:t>
            </a:r>
            <a:r>
              <a:rPr lang="en-US" sz="1500" dirty="0">
                <a:solidFill>
                  <a:schemeClr val="dk1"/>
                </a:solidFill>
              </a:rPr>
              <a:t> </a:t>
            </a:r>
            <a:r>
              <a:rPr lang="en-US" sz="1500" dirty="0" err="1">
                <a:solidFill>
                  <a:schemeClr val="dk1"/>
                </a:solidFill>
              </a:rPr>
              <a:t>produk</a:t>
            </a:r>
            <a:r>
              <a:rPr lang="en-US" sz="1500" dirty="0">
                <a:solidFill>
                  <a:schemeClr val="dk1"/>
                </a:solidFill>
              </a:rPr>
              <a:t> </a:t>
            </a:r>
            <a:r>
              <a:rPr lang="en-US" sz="1500" dirty="0" err="1">
                <a:solidFill>
                  <a:schemeClr val="dk1"/>
                </a:solidFill>
              </a:rPr>
              <a:t>dengan</a:t>
            </a:r>
            <a:r>
              <a:rPr lang="en-US" sz="1500" dirty="0">
                <a:solidFill>
                  <a:schemeClr val="dk1"/>
                </a:solidFill>
              </a:rPr>
              <a:t> revenue </a:t>
            </a:r>
            <a:r>
              <a:rPr lang="en-US" sz="1500" dirty="0" err="1">
                <a:solidFill>
                  <a:schemeClr val="dk1"/>
                </a:solidFill>
              </a:rPr>
              <a:t>terbesar</a:t>
            </a:r>
            <a:endParaRPr lang="en-US" sz="1500" dirty="0">
              <a:solidFill>
                <a:schemeClr val="dk1"/>
              </a:solidFill>
            </a:endParaRPr>
          </a:p>
          <a:p>
            <a:pPr marL="419100" indent="-285750">
              <a:buClr>
                <a:schemeClr val="dk1"/>
              </a:buClr>
              <a:buSzPts val="1500"/>
            </a:pPr>
            <a:r>
              <a:rPr lang="en-US" sz="1500" dirty="0">
                <a:solidFill>
                  <a:schemeClr val="dk1"/>
                </a:solidFill>
              </a:rPr>
              <a:t>Most Cancelled : </a:t>
            </a:r>
            <a:r>
              <a:rPr lang="en-US" sz="1500" dirty="0" err="1">
                <a:solidFill>
                  <a:schemeClr val="dk1"/>
                </a:solidFill>
              </a:rPr>
              <a:t>Kategori</a:t>
            </a:r>
            <a:r>
              <a:rPr lang="en-US" sz="1500" dirty="0">
                <a:solidFill>
                  <a:schemeClr val="dk1"/>
                </a:solidFill>
              </a:rPr>
              <a:t> </a:t>
            </a:r>
            <a:r>
              <a:rPr lang="en-US" sz="1500" dirty="0" err="1">
                <a:solidFill>
                  <a:schemeClr val="dk1"/>
                </a:solidFill>
              </a:rPr>
              <a:t>produk</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jumlah</a:t>
            </a:r>
            <a:r>
              <a:rPr lang="en-US" sz="1500" dirty="0">
                <a:solidFill>
                  <a:schemeClr val="dk1"/>
                </a:solidFill>
              </a:rPr>
              <a:t> canceled order </a:t>
            </a:r>
            <a:r>
              <a:rPr lang="en-US" sz="1500" dirty="0" err="1">
                <a:solidFill>
                  <a:schemeClr val="dk1"/>
                </a:solidFill>
              </a:rPr>
              <a:t>terbanyak</a:t>
            </a:r>
            <a:endParaRPr sz="1500" dirty="0">
              <a:solidFill>
                <a:schemeClr val="dk1"/>
              </a:solidFill>
            </a:endParaRPr>
          </a:p>
        </p:txBody>
      </p:sp>
      <p:graphicFrame>
        <p:nvGraphicFramePr>
          <p:cNvPr id="2" name="Table 1">
            <a:extLst>
              <a:ext uri="{FF2B5EF4-FFF2-40B4-BE49-F238E27FC236}">
                <a16:creationId xmlns:a16="http://schemas.microsoft.com/office/drawing/2014/main" id="{902DEFB4-6A11-5893-C412-563509D45300}"/>
              </a:ext>
            </a:extLst>
          </p:cNvPr>
          <p:cNvGraphicFramePr>
            <a:graphicFrameLocks noGrp="1"/>
          </p:cNvGraphicFramePr>
          <p:nvPr/>
        </p:nvGraphicFramePr>
        <p:xfrm>
          <a:off x="1872000" y="863950"/>
          <a:ext cx="5400000" cy="2049780"/>
        </p:xfrm>
        <a:graphic>
          <a:graphicData uri="http://schemas.openxmlformats.org/drawingml/2006/table">
            <a:tbl>
              <a:tblPr>
                <a:tableStyleId>{22838BEF-8BB2-4498-84A7-C5851F593DF1}</a:tableStyleId>
              </a:tblPr>
              <a:tblGrid>
                <a:gridCol w="1080000">
                  <a:extLst>
                    <a:ext uri="{9D8B030D-6E8A-4147-A177-3AD203B41FA5}">
                      <a16:colId xmlns:a16="http://schemas.microsoft.com/office/drawing/2014/main" val="1328851045"/>
                    </a:ext>
                  </a:extLst>
                </a:gridCol>
                <a:gridCol w="1080000">
                  <a:extLst>
                    <a:ext uri="{9D8B030D-6E8A-4147-A177-3AD203B41FA5}">
                      <a16:colId xmlns:a16="http://schemas.microsoft.com/office/drawing/2014/main" val="1405102078"/>
                    </a:ext>
                  </a:extLst>
                </a:gridCol>
                <a:gridCol w="1080000">
                  <a:extLst>
                    <a:ext uri="{9D8B030D-6E8A-4147-A177-3AD203B41FA5}">
                      <a16:colId xmlns:a16="http://schemas.microsoft.com/office/drawing/2014/main" val="1670194221"/>
                    </a:ext>
                  </a:extLst>
                </a:gridCol>
                <a:gridCol w="1080000">
                  <a:extLst>
                    <a:ext uri="{9D8B030D-6E8A-4147-A177-3AD203B41FA5}">
                      <a16:colId xmlns:a16="http://schemas.microsoft.com/office/drawing/2014/main" val="2277149590"/>
                    </a:ext>
                  </a:extLst>
                </a:gridCol>
                <a:gridCol w="1080000">
                  <a:extLst>
                    <a:ext uri="{9D8B030D-6E8A-4147-A177-3AD203B41FA5}">
                      <a16:colId xmlns:a16="http://schemas.microsoft.com/office/drawing/2014/main" val="1796320997"/>
                    </a:ext>
                  </a:extLst>
                </a:gridCol>
              </a:tblGrid>
              <a:tr h="512445">
                <a:tc>
                  <a:txBody>
                    <a:bodyPr/>
                    <a:lstStyle/>
                    <a:p>
                      <a:pPr algn="ctr" fontAlgn="b"/>
                      <a:r>
                        <a:rPr lang="en-US" sz="1200" b="1" u="none" strike="noStrike" dirty="0">
                          <a:solidFill>
                            <a:srgbClr val="000000"/>
                          </a:solidFill>
                          <a:effectLst/>
                          <a:latin typeface="Arial Nova" panose="020B0504020202020204" pitchFamily="34" charset="0"/>
                        </a:rPr>
                        <a:t>Year</a:t>
                      </a:r>
                      <a:endParaRPr lang="id-ID" sz="1200" b="1"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en-US" sz="1200" b="1" u="none" strike="noStrike" dirty="0">
                          <a:solidFill>
                            <a:srgbClr val="000000"/>
                          </a:solidFill>
                          <a:effectLst/>
                          <a:latin typeface="Arial Nova" panose="020B0504020202020204" pitchFamily="34" charset="0"/>
                        </a:rPr>
                        <a:t>Revenue (USD)</a:t>
                      </a:r>
                      <a:endParaRPr lang="id-ID" sz="1200" b="1"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en-US" sz="1200" b="1" u="none" strike="noStrike" dirty="0">
                          <a:solidFill>
                            <a:srgbClr val="000000"/>
                          </a:solidFill>
                          <a:effectLst/>
                          <a:latin typeface="Arial Nova" panose="020B0504020202020204" pitchFamily="34" charset="0"/>
                        </a:rPr>
                        <a:t>Canceled Order</a:t>
                      </a:r>
                      <a:endParaRPr lang="id-ID" sz="1200" b="1"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en-US" sz="1200" b="1" u="none" strike="noStrike" dirty="0">
                          <a:solidFill>
                            <a:srgbClr val="000000"/>
                          </a:solidFill>
                          <a:effectLst/>
                          <a:latin typeface="Arial Nova" panose="020B0504020202020204" pitchFamily="34" charset="0"/>
                        </a:rPr>
                        <a:t>Most Revenue</a:t>
                      </a:r>
                      <a:endParaRPr lang="id-ID" sz="1200" b="1"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en-US" sz="1200" b="1" u="none" strike="noStrike" dirty="0">
                          <a:solidFill>
                            <a:srgbClr val="000000"/>
                          </a:solidFill>
                          <a:effectLst/>
                          <a:latin typeface="Arial Nova" panose="020B0504020202020204" pitchFamily="34" charset="0"/>
                        </a:rPr>
                        <a:t>Most Cancelled</a:t>
                      </a:r>
                      <a:endParaRPr lang="id-ID" sz="1200" b="1" i="0" u="none" strike="noStrike" dirty="0">
                        <a:solidFill>
                          <a:srgbClr val="000000"/>
                        </a:solidFill>
                        <a:effectLst/>
                        <a:latin typeface="Arial Nova" panose="020B0504020202020204" pitchFamily="34" charset="0"/>
                      </a:endParaRPr>
                    </a:p>
                  </a:txBody>
                  <a:tcPr marL="9525" marR="9525" marT="9525" marB="0" anchor="ctr"/>
                </a:tc>
                <a:extLst>
                  <a:ext uri="{0D108BD9-81ED-4DB2-BD59-A6C34878D82A}">
                    <a16:rowId xmlns:a16="http://schemas.microsoft.com/office/drawing/2014/main" val="2521426368"/>
                  </a:ext>
                </a:extLst>
              </a:tr>
              <a:tr h="512445">
                <a:tc>
                  <a:txBody>
                    <a:bodyPr/>
                    <a:lstStyle/>
                    <a:p>
                      <a:pPr algn="ctr" fontAlgn="b"/>
                      <a:r>
                        <a:rPr lang="id-ID" sz="1100" b="0" u="none" strike="noStrike">
                          <a:solidFill>
                            <a:srgbClr val="000000"/>
                          </a:solidFill>
                          <a:effectLst/>
                          <a:latin typeface="Arial Nova" panose="020B0504020202020204" pitchFamily="34" charset="0"/>
                        </a:rPr>
                        <a:t>2016</a:t>
                      </a:r>
                      <a:endParaRPr lang="id-ID" sz="1100" b="0" i="0" u="none" strike="noStrike">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dirty="0">
                          <a:solidFill>
                            <a:srgbClr val="000000"/>
                          </a:solidFill>
                          <a:effectLst/>
                          <a:latin typeface="Arial Nova" panose="020B0504020202020204" pitchFamily="34" charset="0"/>
                        </a:rPr>
                        <a:t>46</a:t>
                      </a:r>
                      <a:r>
                        <a:rPr lang="en-US" sz="1100" b="0" u="none" strike="noStrike" dirty="0">
                          <a:solidFill>
                            <a:srgbClr val="000000"/>
                          </a:solidFill>
                          <a:effectLst/>
                          <a:latin typeface="Arial Nova" panose="020B0504020202020204" pitchFamily="34" charset="0"/>
                        </a:rPr>
                        <a:t>,</a:t>
                      </a:r>
                      <a:r>
                        <a:rPr lang="id-ID" sz="1100" b="0" u="none" strike="noStrike" dirty="0">
                          <a:solidFill>
                            <a:srgbClr val="000000"/>
                          </a:solidFill>
                          <a:effectLst/>
                          <a:latin typeface="Arial Nova" panose="020B0504020202020204" pitchFamily="34" charset="0"/>
                        </a:rPr>
                        <a:t>653.74</a:t>
                      </a:r>
                      <a:endParaRPr lang="id-ID" sz="1100" b="0"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dirty="0">
                          <a:solidFill>
                            <a:srgbClr val="000000"/>
                          </a:solidFill>
                          <a:effectLst/>
                          <a:latin typeface="Arial Nova" panose="020B0504020202020204" pitchFamily="34" charset="0"/>
                        </a:rPr>
                        <a:t>26</a:t>
                      </a:r>
                      <a:endParaRPr lang="id-ID" sz="1100" b="0"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dirty="0" err="1">
                          <a:solidFill>
                            <a:srgbClr val="000000"/>
                          </a:solidFill>
                          <a:effectLst/>
                          <a:latin typeface="Arial Nova" panose="020B0504020202020204" pitchFamily="34" charset="0"/>
                        </a:rPr>
                        <a:t>furniture_decor</a:t>
                      </a:r>
                      <a:endParaRPr lang="id-ID" sz="1100" b="0"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dirty="0" err="1">
                          <a:solidFill>
                            <a:srgbClr val="000000"/>
                          </a:solidFill>
                          <a:effectLst/>
                          <a:latin typeface="Arial Nova" panose="020B0504020202020204" pitchFamily="34" charset="0"/>
                        </a:rPr>
                        <a:t>toys</a:t>
                      </a:r>
                      <a:endParaRPr lang="id-ID" sz="1100" b="0" i="0" u="none" strike="noStrike" dirty="0">
                        <a:solidFill>
                          <a:srgbClr val="000000"/>
                        </a:solidFill>
                        <a:effectLst/>
                        <a:latin typeface="Arial Nova" panose="020B0504020202020204" pitchFamily="34" charset="0"/>
                      </a:endParaRPr>
                    </a:p>
                  </a:txBody>
                  <a:tcPr marL="9525" marR="9525" marT="9525" marB="0" anchor="ctr"/>
                </a:tc>
                <a:extLst>
                  <a:ext uri="{0D108BD9-81ED-4DB2-BD59-A6C34878D82A}">
                    <a16:rowId xmlns:a16="http://schemas.microsoft.com/office/drawing/2014/main" val="379956428"/>
                  </a:ext>
                </a:extLst>
              </a:tr>
              <a:tr h="512445">
                <a:tc>
                  <a:txBody>
                    <a:bodyPr/>
                    <a:lstStyle/>
                    <a:p>
                      <a:pPr algn="ctr" fontAlgn="b"/>
                      <a:r>
                        <a:rPr lang="id-ID" sz="1100" b="0" u="none" strike="noStrike" dirty="0">
                          <a:solidFill>
                            <a:srgbClr val="000000"/>
                          </a:solidFill>
                          <a:effectLst/>
                          <a:latin typeface="Arial Nova" panose="020B0504020202020204" pitchFamily="34" charset="0"/>
                        </a:rPr>
                        <a:t>2017</a:t>
                      </a:r>
                      <a:endParaRPr lang="id-ID" sz="1100" b="0"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dirty="0">
                          <a:solidFill>
                            <a:srgbClr val="000000"/>
                          </a:solidFill>
                          <a:effectLst/>
                          <a:latin typeface="Arial Nova" panose="020B0504020202020204" pitchFamily="34" charset="0"/>
                        </a:rPr>
                        <a:t>6</a:t>
                      </a:r>
                      <a:r>
                        <a:rPr lang="en-US" sz="1100" b="0" u="none" strike="noStrike" dirty="0">
                          <a:solidFill>
                            <a:srgbClr val="000000"/>
                          </a:solidFill>
                          <a:effectLst/>
                          <a:latin typeface="Arial Nova" panose="020B0504020202020204" pitchFamily="34" charset="0"/>
                        </a:rPr>
                        <a:t>,</a:t>
                      </a:r>
                      <a:r>
                        <a:rPr lang="id-ID" sz="1100" b="0" u="none" strike="noStrike" dirty="0">
                          <a:solidFill>
                            <a:srgbClr val="000000"/>
                          </a:solidFill>
                          <a:effectLst/>
                          <a:latin typeface="Arial Nova" panose="020B0504020202020204" pitchFamily="34" charset="0"/>
                        </a:rPr>
                        <a:t>921</a:t>
                      </a:r>
                      <a:r>
                        <a:rPr lang="en-US" sz="1100" b="0" u="none" strike="noStrike" dirty="0">
                          <a:solidFill>
                            <a:srgbClr val="000000"/>
                          </a:solidFill>
                          <a:effectLst/>
                          <a:latin typeface="Arial Nova" panose="020B0504020202020204" pitchFamily="34" charset="0"/>
                        </a:rPr>
                        <a:t>,</a:t>
                      </a:r>
                      <a:r>
                        <a:rPr lang="id-ID" sz="1100" b="0" u="none" strike="noStrike" dirty="0">
                          <a:solidFill>
                            <a:srgbClr val="000000"/>
                          </a:solidFill>
                          <a:effectLst/>
                          <a:latin typeface="Arial Nova" panose="020B0504020202020204" pitchFamily="34" charset="0"/>
                        </a:rPr>
                        <a:t>535</a:t>
                      </a:r>
                      <a:endParaRPr lang="id-ID" sz="1100" b="0"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dirty="0">
                          <a:solidFill>
                            <a:srgbClr val="000000"/>
                          </a:solidFill>
                          <a:effectLst/>
                          <a:latin typeface="Arial Nova" panose="020B0504020202020204" pitchFamily="34" charset="0"/>
                        </a:rPr>
                        <a:t>265</a:t>
                      </a:r>
                      <a:endParaRPr lang="id-ID" sz="1100" b="0"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dirty="0" err="1">
                          <a:solidFill>
                            <a:srgbClr val="000000"/>
                          </a:solidFill>
                          <a:effectLst/>
                          <a:latin typeface="Arial Nova" panose="020B0504020202020204" pitchFamily="34" charset="0"/>
                        </a:rPr>
                        <a:t>bed_bath_table</a:t>
                      </a:r>
                      <a:endParaRPr lang="id-ID" sz="1100" b="0"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dirty="0" err="1">
                          <a:solidFill>
                            <a:srgbClr val="000000"/>
                          </a:solidFill>
                          <a:effectLst/>
                          <a:latin typeface="Arial Nova" panose="020B0504020202020204" pitchFamily="34" charset="0"/>
                        </a:rPr>
                        <a:t>sports_leisure</a:t>
                      </a:r>
                      <a:endParaRPr lang="id-ID" sz="1100" b="0" i="0" u="none" strike="noStrike" dirty="0">
                        <a:solidFill>
                          <a:srgbClr val="000000"/>
                        </a:solidFill>
                        <a:effectLst/>
                        <a:latin typeface="Arial Nova" panose="020B0504020202020204" pitchFamily="34" charset="0"/>
                      </a:endParaRPr>
                    </a:p>
                  </a:txBody>
                  <a:tcPr marL="9525" marR="9525" marT="9525" marB="0" anchor="ctr"/>
                </a:tc>
                <a:extLst>
                  <a:ext uri="{0D108BD9-81ED-4DB2-BD59-A6C34878D82A}">
                    <a16:rowId xmlns:a16="http://schemas.microsoft.com/office/drawing/2014/main" val="2262363328"/>
                  </a:ext>
                </a:extLst>
              </a:tr>
              <a:tr h="512445">
                <a:tc>
                  <a:txBody>
                    <a:bodyPr/>
                    <a:lstStyle/>
                    <a:p>
                      <a:pPr algn="ctr" fontAlgn="b"/>
                      <a:r>
                        <a:rPr lang="id-ID" sz="1100" b="0" u="none" strike="noStrike">
                          <a:solidFill>
                            <a:srgbClr val="000000"/>
                          </a:solidFill>
                          <a:effectLst/>
                          <a:latin typeface="Arial Nova" panose="020B0504020202020204" pitchFamily="34" charset="0"/>
                        </a:rPr>
                        <a:t>2018</a:t>
                      </a:r>
                      <a:endParaRPr lang="id-ID" sz="1100" b="0" i="0" u="none" strike="noStrike">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dirty="0">
                          <a:solidFill>
                            <a:srgbClr val="000000"/>
                          </a:solidFill>
                          <a:effectLst/>
                          <a:latin typeface="Arial Nova" panose="020B0504020202020204" pitchFamily="34" charset="0"/>
                        </a:rPr>
                        <a:t>8</a:t>
                      </a:r>
                      <a:r>
                        <a:rPr lang="en-US" sz="1100" b="0" u="none" strike="noStrike" dirty="0">
                          <a:solidFill>
                            <a:srgbClr val="000000"/>
                          </a:solidFill>
                          <a:effectLst/>
                          <a:latin typeface="Arial Nova" panose="020B0504020202020204" pitchFamily="34" charset="0"/>
                        </a:rPr>
                        <a:t>,</a:t>
                      </a:r>
                      <a:r>
                        <a:rPr lang="id-ID" sz="1100" b="0" u="none" strike="noStrike" dirty="0">
                          <a:solidFill>
                            <a:srgbClr val="000000"/>
                          </a:solidFill>
                          <a:effectLst/>
                          <a:latin typeface="Arial Nova" panose="020B0504020202020204" pitchFamily="34" charset="0"/>
                        </a:rPr>
                        <a:t>451</a:t>
                      </a:r>
                      <a:r>
                        <a:rPr lang="en-US" sz="1100" b="0" u="none" strike="noStrike" dirty="0">
                          <a:solidFill>
                            <a:srgbClr val="000000"/>
                          </a:solidFill>
                          <a:effectLst/>
                          <a:latin typeface="Arial Nova" panose="020B0504020202020204" pitchFamily="34" charset="0"/>
                        </a:rPr>
                        <a:t>,</a:t>
                      </a:r>
                      <a:r>
                        <a:rPr lang="id-ID" sz="1100" b="0" u="none" strike="noStrike" dirty="0">
                          <a:solidFill>
                            <a:srgbClr val="000000"/>
                          </a:solidFill>
                          <a:effectLst/>
                          <a:latin typeface="Arial Nova" panose="020B0504020202020204" pitchFamily="34" charset="0"/>
                        </a:rPr>
                        <a:t>585</a:t>
                      </a:r>
                      <a:endParaRPr lang="id-ID" sz="1100" b="0"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a:solidFill>
                            <a:srgbClr val="000000"/>
                          </a:solidFill>
                          <a:effectLst/>
                          <a:latin typeface="Arial Nova" panose="020B0504020202020204" pitchFamily="34" charset="0"/>
                        </a:rPr>
                        <a:t>334</a:t>
                      </a:r>
                      <a:endParaRPr lang="id-ID" sz="1100" b="0" i="0" u="none" strike="noStrike">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dirty="0" err="1">
                          <a:solidFill>
                            <a:srgbClr val="000000"/>
                          </a:solidFill>
                          <a:effectLst/>
                          <a:latin typeface="Arial Nova" panose="020B0504020202020204" pitchFamily="34" charset="0"/>
                        </a:rPr>
                        <a:t>health_beauty</a:t>
                      </a:r>
                      <a:endParaRPr lang="id-ID" sz="1100" b="0" i="0" u="none" strike="noStrike" dirty="0">
                        <a:solidFill>
                          <a:srgbClr val="000000"/>
                        </a:solidFill>
                        <a:effectLst/>
                        <a:latin typeface="Arial Nova" panose="020B0504020202020204" pitchFamily="34" charset="0"/>
                      </a:endParaRPr>
                    </a:p>
                  </a:txBody>
                  <a:tcPr marL="9525" marR="9525" marT="9525" marB="0" anchor="ctr"/>
                </a:tc>
                <a:tc>
                  <a:txBody>
                    <a:bodyPr/>
                    <a:lstStyle/>
                    <a:p>
                      <a:pPr algn="ctr" fontAlgn="b"/>
                      <a:r>
                        <a:rPr lang="id-ID" sz="1100" b="0" u="none" strike="noStrike" dirty="0" err="1">
                          <a:solidFill>
                            <a:srgbClr val="000000"/>
                          </a:solidFill>
                          <a:effectLst/>
                          <a:latin typeface="Arial Nova" panose="020B0504020202020204" pitchFamily="34" charset="0"/>
                        </a:rPr>
                        <a:t>health_beauty</a:t>
                      </a:r>
                      <a:endParaRPr lang="id-ID" sz="1100" b="0" i="0" u="none" strike="noStrike" dirty="0">
                        <a:solidFill>
                          <a:srgbClr val="000000"/>
                        </a:solidFill>
                        <a:effectLst/>
                        <a:latin typeface="Arial Nova" panose="020B0504020202020204" pitchFamily="34" charset="0"/>
                      </a:endParaRPr>
                    </a:p>
                  </a:txBody>
                  <a:tcPr marL="9525" marR="9525" marT="9525" marB="0" anchor="ctr"/>
                </a:tc>
                <a:extLst>
                  <a:ext uri="{0D108BD9-81ED-4DB2-BD59-A6C34878D82A}">
                    <a16:rowId xmlns:a16="http://schemas.microsoft.com/office/drawing/2014/main" val="291532746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Tableau</a:t>
            </a:r>
            <a:endParaRPr sz="1100" dirty="0">
              <a:solidFill>
                <a:schemeClr val="dk1"/>
              </a:solidFill>
            </a:endParaRPr>
          </a:p>
        </p:txBody>
      </p:sp>
      <p:pic>
        <p:nvPicPr>
          <p:cNvPr id="5" name="Picture 4" descr="Chart, bar chart&#10;&#10;Description automatically generated">
            <a:extLst>
              <a:ext uri="{FF2B5EF4-FFF2-40B4-BE49-F238E27FC236}">
                <a16:creationId xmlns:a16="http://schemas.microsoft.com/office/drawing/2014/main" id="{2BDDB750-043F-B658-8355-96BD44CB4DCC}"/>
              </a:ext>
            </a:extLst>
          </p:cNvPr>
          <p:cNvPicPr>
            <a:picLocks noChangeAspect="1"/>
          </p:cNvPicPr>
          <p:nvPr/>
        </p:nvPicPr>
        <p:blipFill rotWithShape="1">
          <a:blip r:embed="rId4"/>
          <a:srcRect r="50000"/>
          <a:stretch/>
        </p:blipFill>
        <p:spPr>
          <a:xfrm>
            <a:off x="84000" y="795349"/>
            <a:ext cx="4572000" cy="3621627"/>
          </a:xfrm>
          <a:prstGeom prst="rect">
            <a:avLst/>
          </a:prstGeom>
        </p:spPr>
      </p:pic>
      <p:sp>
        <p:nvSpPr>
          <p:cNvPr id="6" name="Google Shape;56;p13">
            <a:extLst>
              <a:ext uri="{FF2B5EF4-FFF2-40B4-BE49-F238E27FC236}">
                <a16:creationId xmlns:a16="http://schemas.microsoft.com/office/drawing/2014/main" id="{96228B2E-5D07-B3FB-EB3B-BB7139099B6A}"/>
              </a:ext>
            </a:extLst>
          </p:cNvPr>
          <p:cNvSpPr txBox="1">
            <a:spLocks noGrp="1"/>
          </p:cNvSpPr>
          <p:nvPr>
            <p:ph type="body" idx="1"/>
          </p:nvPr>
        </p:nvSpPr>
        <p:spPr>
          <a:xfrm>
            <a:off x="4656000" y="1727762"/>
            <a:ext cx="4176300" cy="17568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b="1" dirty="0">
                <a:solidFill>
                  <a:schemeClr val="dk1"/>
                </a:solidFill>
              </a:rPr>
              <a:t>Insights:</a:t>
            </a:r>
          </a:p>
          <a:p>
            <a:pPr marL="133350" lvl="0" indent="0" algn="l" rtl="0">
              <a:spcBef>
                <a:spcPts val="0"/>
              </a:spcBef>
              <a:spcAft>
                <a:spcPts val="0"/>
              </a:spcAft>
              <a:buClr>
                <a:schemeClr val="dk1"/>
              </a:buClr>
              <a:buSzPts val="1500"/>
              <a:buNone/>
            </a:pPr>
            <a:r>
              <a:rPr lang="en-US" sz="1500" dirty="0" err="1">
                <a:solidFill>
                  <a:schemeClr val="dk1"/>
                </a:solidFill>
              </a:rPr>
              <a:t>Jumlah</a:t>
            </a:r>
            <a:r>
              <a:rPr lang="en-US" sz="1500" dirty="0">
                <a:solidFill>
                  <a:schemeClr val="dk1"/>
                </a:solidFill>
              </a:rPr>
              <a:t> </a:t>
            </a:r>
            <a:r>
              <a:rPr lang="en-US" sz="1500" dirty="0" err="1">
                <a:solidFill>
                  <a:schemeClr val="dk1"/>
                </a:solidFill>
              </a:rPr>
              <a:t>transaksi</a:t>
            </a:r>
            <a:r>
              <a:rPr lang="en-US" sz="1500" dirty="0">
                <a:solidFill>
                  <a:schemeClr val="dk1"/>
                </a:solidFill>
              </a:rPr>
              <a:t> </a:t>
            </a:r>
            <a:r>
              <a:rPr lang="en-US" sz="1500" dirty="0" err="1">
                <a:solidFill>
                  <a:schemeClr val="dk1"/>
                </a:solidFill>
              </a:rPr>
              <a:t>mengalami</a:t>
            </a:r>
            <a:r>
              <a:rPr lang="en-US" sz="1500" dirty="0">
                <a:solidFill>
                  <a:schemeClr val="dk1"/>
                </a:solidFill>
              </a:rPr>
              <a:t> </a:t>
            </a:r>
            <a:r>
              <a:rPr lang="en-US" sz="1500" dirty="0" err="1">
                <a:solidFill>
                  <a:schemeClr val="dk1"/>
                </a:solidFill>
              </a:rPr>
              <a:t>peningkatan</a:t>
            </a:r>
            <a:r>
              <a:rPr lang="en-US" sz="1500" dirty="0">
                <a:solidFill>
                  <a:schemeClr val="dk1"/>
                </a:solidFill>
              </a:rPr>
              <a:t> </a:t>
            </a:r>
            <a:r>
              <a:rPr lang="en-US" sz="1500" dirty="0" err="1">
                <a:solidFill>
                  <a:schemeClr val="dk1"/>
                </a:solidFill>
              </a:rPr>
              <a:t>tiap</a:t>
            </a:r>
            <a:r>
              <a:rPr lang="en-US" sz="1500" dirty="0">
                <a:solidFill>
                  <a:schemeClr val="dk1"/>
                </a:solidFill>
              </a:rPr>
              <a:t> </a:t>
            </a:r>
            <a:r>
              <a:rPr lang="en-US" sz="1500" dirty="0" err="1">
                <a:solidFill>
                  <a:schemeClr val="dk1"/>
                </a:solidFill>
              </a:rPr>
              <a:t>tahunnya</a:t>
            </a:r>
            <a:r>
              <a:rPr lang="en-US" sz="1500" dirty="0">
                <a:solidFill>
                  <a:schemeClr val="dk1"/>
                </a:solidFill>
              </a:rPr>
              <a:t>, </a:t>
            </a:r>
            <a:r>
              <a:rPr lang="en-US" sz="1500" dirty="0" err="1">
                <a:solidFill>
                  <a:schemeClr val="dk1"/>
                </a:solidFill>
              </a:rPr>
              <a:t>sejalan</a:t>
            </a:r>
            <a:r>
              <a:rPr lang="en-US" sz="1500" dirty="0">
                <a:solidFill>
                  <a:schemeClr val="dk1"/>
                </a:solidFill>
              </a:rPr>
              <a:t> </a:t>
            </a:r>
            <a:r>
              <a:rPr lang="en-US" sz="1500" dirty="0" err="1">
                <a:solidFill>
                  <a:schemeClr val="dk1"/>
                </a:solidFill>
              </a:rPr>
              <a:t>dengan</a:t>
            </a:r>
            <a:r>
              <a:rPr lang="en-US" sz="1500" dirty="0">
                <a:solidFill>
                  <a:schemeClr val="dk1"/>
                </a:solidFill>
              </a:rPr>
              <a:t> revenue yang </a:t>
            </a:r>
            <a:r>
              <a:rPr lang="en-US" sz="1500" dirty="0" err="1">
                <a:solidFill>
                  <a:schemeClr val="dk1"/>
                </a:solidFill>
              </a:rPr>
              <a:t>didapatkan</a:t>
            </a:r>
            <a:r>
              <a:rPr lang="en-US" sz="1500" dirty="0">
                <a:solidFill>
                  <a:schemeClr val="dk1"/>
                </a:solidFill>
              </a:rPr>
              <a:t>.</a:t>
            </a:r>
          </a:p>
          <a:p>
            <a:pPr marL="133350" lvl="0" indent="0" algn="l" rtl="0">
              <a:spcBef>
                <a:spcPts val="0"/>
              </a:spcBef>
              <a:spcAft>
                <a:spcPts val="0"/>
              </a:spcAft>
              <a:buClr>
                <a:schemeClr val="dk1"/>
              </a:buClr>
              <a:buSzPts val="1500"/>
              <a:buNone/>
            </a:pPr>
            <a:endParaRPr sz="1500" dirty="0">
              <a:solidFill>
                <a:schemeClr val="dk1"/>
              </a:solidFill>
            </a:endParaRPr>
          </a:p>
        </p:txBody>
      </p:sp>
    </p:spTree>
    <p:extLst>
      <p:ext uri="{BB962C8B-B14F-4D97-AF65-F5344CB8AC3E}">
        <p14:creationId xmlns:p14="http://schemas.microsoft.com/office/powerpoint/2010/main" val="155981104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952</Words>
  <Application>Microsoft Office PowerPoint</Application>
  <PresentationFormat>On-screen Show (16:9)</PresentationFormat>
  <Paragraphs>151</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Nunito</vt:lpstr>
      <vt:lpstr>Dosis</vt:lpstr>
      <vt:lpstr>Arial Nova</vt:lpstr>
      <vt:lpstr>Arial</vt:lpstr>
      <vt:lpstr>Wingdings</vt:lpstr>
      <vt:lpstr>Calibri</vt:lpstr>
      <vt:lpstr>Simple Light</vt:lpstr>
      <vt:lpstr>Simple Light</vt:lpstr>
      <vt:lpstr>Analyzing eCommerce Business Performance with SQL</vt:lpstr>
      <vt:lpstr>Overview</vt:lpstr>
      <vt:lpstr>Data Preparation</vt:lpstr>
      <vt:lpstr>Data Preparation</vt:lpstr>
      <vt:lpstr>Annual Customer Activity Growth Analysis</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Annual Product Category Quality Analysis</vt:lpstr>
      <vt:lpstr>Annual Product Category Quality Analysis</vt:lpstr>
      <vt:lpstr>Analysis of Annual Payment Type Usage </vt:lpstr>
      <vt:lpstr>Analysis of Annual Payment Type Usage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Trie Sony Kusumowibowo</cp:lastModifiedBy>
  <cp:revision>4</cp:revision>
  <dcterms:modified xsi:type="dcterms:W3CDTF">2022-07-14T12:17:01Z</dcterms:modified>
</cp:coreProperties>
</file>